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8"/>
  </p:notesMasterIdLst>
  <p:sldIdLst>
    <p:sldId id="256" r:id="rId2"/>
    <p:sldId id="258" r:id="rId3"/>
    <p:sldId id="259" r:id="rId4"/>
    <p:sldId id="260" r:id="rId5"/>
    <p:sldId id="261" r:id="rId6"/>
    <p:sldId id="609" r:id="rId7"/>
    <p:sldId id="610" r:id="rId8"/>
    <p:sldId id="266" r:id="rId9"/>
    <p:sldId id="262" r:id="rId10"/>
    <p:sldId id="265" r:id="rId11"/>
    <p:sldId id="267" r:id="rId12"/>
    <p:sldId id="268" r:id="rId13"/>
    <p:sldId id="269" r:id="rId14"/>
    <p:sldId id="274" r:id="rId15"/>
    <p:sldId id="270" r:id="rId16"/>
    <p:sldId id="272" r:id="rId17"/>
    <p:sldId id="271" r:id="rId18"/>
    <p:sldId id="273" r:id="rId19"/>
    <p:sldId id="275" r:id="rId20"/>
    <p:sldId id="276" r:id="rId21"/>
    <p:sldId id="277" r:id="rId22"/>
    <p:sldId id="354" r:id="rId23"/>
    <p:sldId id="368" r:id="rId24"/>
    <p:sldId id="369" r:id="rId25"/>
    <p:sldId id="370" r:id="rId26"/>
    <p:sldId id="320" r:id="rId27"/>
    <p:sldId id="371" r:id="rId28"/>
    <p:sldId id="377" r:id="rId29"/>
    <p:sldId id="611" r:id="rId30"/>
    <p:sldId id="612" r:id="rId31"/>
    <p:sldId id="257" r:id="rId32"/>
    <p:sldId id="378" r:id="rId33"/>
    <p:sldId id="379" r:id="rId34"/>
    <p:sldId id="380" r:id="rId35"/>
    <p:sldId id="381" r:id="rId36"/>
    <p:sldId id="613" r:id="rId37"/>
    <p:sldId id="263" r:id="rId38"/>
    <p:sldId id="264" r:id="rId39"/>
    <p:sldId id="384" r:id="rId40"/>
    <p:sldId id="385" r:id="rId41"/>
    <p:sldId id="386" r:id="rId42"/>
    <p:sldId id="387" r:id="rId43"/>
    <p:sldId id="617" r:id="rId44"/>
    <p:sldId id="614" r:id="rId45"/>
    <p:sldId id="616" r:id="rId46"/>
    <p:sldId id="615" r:id="rId47"/>
    <p:sldId id="388" r:id="rId48"/>
    <p:sldId id="389" r:id="rId49"/>
    <p:sldId id="390" r:id="rId50"/>
    <p:sldId id="391" r:id="rId51"/>
    <p:sldId id="392" r:id="rId52"/>
    <p:sldId id="393" r:id="rId53"/>
    <p:sldId id="394" r:id="rId54"/>
    <p:sldId id="395" r:id="rId55"/>
    <p:sldId id="279" r:id="rId56"/>
    <p:sldId id="280" r:id="rId57"/>
    <p:sldId id="598" r:id="rId58"/>
    <p:sldId id="574" r:id="rId59"/>
    <p:sldId id="372" r:id="rId60"/>
    <p:sldId id="374" r:id="rId61"/>
    <p:sldId id="373" r:id="rId62"/>
    <p:sldId id="375" r:id="rId63"/>
    <p:sldId id="376" r:id="rId64"/>
    <p:sldId id="599" r:id="rId65"/>
    <p:sldId id="600" r:id="rId66"/>
    <p:sldId id="601" r:id="rId67"/>
    <p:sldId id="618" r:id="rId68"/>
    <p:sldId id="605" r:id="rId69"/>
    <p:sldId id="602" r:id="rId70"/>
    <p:sldId id="603" r:id="rId71"/>
    <p:sldId id="604" r:id="rId72"/>
    <p:sldId id="606" r:id="rId73"/>
    <p:sldId id="278" r:id="rId74"/>
    <p:sldId id="607" r:id="rId75"/>
    <p:sldId id="281" r:id="rId76"/>
    <p:sldId id="608" r:id="rId77"/>
  </p:sldIdLst>
  <p:sldSz cx="9144000" cy="5143500" type="screen16x9"/>
  <p:notesSz cx="6858000" cy="9144000"/>
  <p:embeddedFontLst>
    <p:embeddedFont>
      <p:font typeface="Helvetica" panose="020B0604020202020204" pitchFamily="34" charset="0"/>
      <p:regular r:id="rId79"/>
      <p:bold r:id="rId80"/>
      <p:italic r:id="rId81"/>
      <p:boldItalic r:id="rId82"/>
    </p:embeddedFont>
    <p:embeddedFont>
      <p:font typeface="Lato" panose="020F0502020204030203" pitchFamily="34" charset="0"/>
      <p:regular r:id="rId83"/>
      <p:bold r:id="rId84"/>
      <p:italic r:id="rId85"/>
      <p:boldItalic r:id="rId86"/>
    </p:embeddedFont>
    <p:embeddedFont>
      <p:font typeface="Raleway" panose="020B0503030101060003" pitchFamily="34" charset="0"/>
      <p:regular r:id="rId87"/>
      <p:bold r:id="rId88"/>
      <p:italic r:id="rId89"/>
      <p:boldItalic r:id="rId90"/>
    </p:embeddedFont>
    <p:embeddedFont>
      <p:font typeface="Times" panose="02020603050405020304" pitchFamily="18" charset="0"/>
      <p:regular r:id="rId91"/>
      <p:bold r:id="rId92"/>
      <p:italic r:id="rId93"/>
      <p:boldItalic r:id="rId94"/>
    </p:embeddedFont>
    <p:embeddedFont>
      <p:font typeface="Verdana" panose="020B0604030504040204" pitchFamily="34" charset="0"/>
      <p:regular r:id="rId95"/>
      <p:bold r:id="rId96"/>
      <p:italic r:id="rId97"/>
      <p:boldItalic r:id="rId9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9EB"/>
    <a:srgbClr val="E3E3E5"/>
    <a:srgbClr val="ECEC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6F714CA-05E1-4C35-9328-65A96B59E3FD}">
  <a:tblStyle styleId="{26F714CA-05E1-4C35-9328-65A96B59E3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156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font" Target="fonts/font6.fntdata"/><Relationship Id="rId89" Type="http://schemas.openxmlformats.org/officeDocument/2006/relationships/font" Target="fonts/font11.fntdata"/><Relationship Id="rId97" Type="http://schemas.openxmlformats.org/officeDocument/2006/relationships/font" Target="fonts/font19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font" Target="fonts/font1.fntdata"/><Relationship Id="rId87" Type="http://schemas.openxmlformats.org/officeDocument/2006/relationships/font" Target="fonts/font9.fntdata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4.fntdata"/><Relationship Id="rId90" Type="http://schemas.openxmlformats.org/officeDocument/2006/relationships/font" Target="fonts/font12.fntdata"/><Relationship Id="rId95" Type="http://schemas.openxmlformats.org/officeDocument/2006/relationships/font" Target="fonts/font1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2.fntdata"/><Relationship Id="rId85" Type="http://schemas.openxmlformats.org/officeDocument/2006/relationships/font" Target="fonts/font7.fntdata"/><Relationship Id="rId93" Type="http://schemas.openxmlformats.org/officeDocument/2006/relationships/font" Target="fonts/font15.fntdata"/><Relationship Id="rId98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5.fntdata"/><Relationship Id="rId88" Type="http://schemas.openxmlformats.org/officeDocument/2006/relationships/font" Target="fonts/font10.fntdata"/><Relationship Id="rId91" Type="http://schemas.openxmlformats.org/officeDocument/2006/relationships/font" Target="fonts/font13.fntdata"/><Relationship Id="rId96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3.fntdata"/><Relationship Id="rId86" Type="http://schemas.openxmlformats.org/officeDocument/2006/relationships/font" Target="fonts/font8.fntdata"/><Relationship Id="rId94" Type="http://schemas.openxmlformats.org/officeDocument/2006/relationships/font" Target="fonts/font16.fntdata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251bb473_0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251bb473_0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8792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63054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63054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502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63054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63054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32652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0875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2732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7548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63054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63054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4579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63054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63054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74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>
            <a:extLst>
              <a:ext uri="{FF2B5EF4-FFF2-40B4-BE49-F238E27FC236}">
                <a16:creationId xmlns:a16="http://schemas.microsoft.com/office/drawing/2014/main" id="{F9D744EA-1CE9-4B27-8D10-1E6C9114AA9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35063" y="688975"/>
            <a:ext cx="4587875" cy="3441700"/>
          </a:xfrm>
          <a:ln/>
        </p:spPr>
      </p:sp>
      <p:sp>
        <p:nvSpPr>
          <p:cNvPr id="64515" name="Notes Placeholder 2">
            <a:extLst>
              <a:ext uri="{FF2B5EF4-FFF2-40B4-BE49-F238E27FC236}">
                <a16:creationId xmlns:a16="http://schemas.microsoft.com/office/drawing/2014/main" id="{8E7E0695-69DC-4F44-B745-D4544EF34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4516" name="Slide Number Placeholder 3">
            <a:extLst>
              <a:ext uri="{FF2B5EF4-FFF2-40B4-BE49-F238E27FC236}">
                <a16:creationId xmlns:a16="http://schemas.microsoft.com/office/drawing/2014/main" id="{D7987727-E5F9-43BA-9B88-1F44DAEF64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917575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917575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917575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917575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0EF362E7-A72E-4E86-9256-2D905AB18363}" type="slidenum">
              <a:rPr lang="en-US" altLang="en-US">
                <a:latin typeface="Times New Roman" panose="02020603050405020304" pitchFamily="18" charset="0"/>
              </a:rPr>
              <a:pPr/>
              <a:t>57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9483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63054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63054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251bb473_0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251bb473_0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965474a9_3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965474a9_3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63054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63054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0122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3100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965474a9_3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965474a9_3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3442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63054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63054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5671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7521F69-36BA-4A82-BEF1-EFA136C69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69DEE0-B9B1-4FE0-9E93-5FF8ACEE8068}" type="datetimeFigureOut">
              <a:rPr lang="en-US"/>
              <a:pPr>
                <a:defRPr/>
              </a:pPr>
              <a:t>6/18/2021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41DD494-8F14-4DA3-AFAC-813B2BDD3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25D2AB9-7E53-4BEF-B4C3-756FC2FE0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1C1B66-CC7F-4D16-AF4F-CBDE21044EB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3916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285750" y="3238362"/>
            <a:ext cx="8572500" cy="139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26789" tIns="26789" rIns="26789" bIns="26789" anchor="ctr"/>
          <a:lstStyle/>
          <a:p>
            <a:pPr defTabSz="241082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33"/>
          </a:p>
        </p:txBody>
      </p:sp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xfrm>
            <a:off x="285750" y="3388816"/>
            <a:ext cx="8572500" cy="142651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8964"/>
            </a:lvl1pPr>
          </a:lstStyle>
          <a:p>
            <a:r>
              <a:t>Title Text</a:t>
            </a:r>
          </a:p>
        </p:txBody>
      </p:sp>
      <p:sp>
        <p:nvSpPr>
          <p:cNvPr id="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85750" y="2250281"/>
            <a:ext cx="8572500" cy="95101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1213"/>
              </a:spcBef>
              <a:buClrTx/>
              <a:buSzTx/>
              <a:buFontTx/>
              <a:buNone/>
              <a:defRPr sz="2847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1213"/>
              </a:spcBef>
              <a:buClrTx/>
              <a:buSzTx/>
              <a:buFontTx/>
              <a:buNone/>
              <a:defRPr sz="2847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1213"/>
              </a:spcBef>
              <a:buClrTx/>
              <a:buSzTx/>
              <a:buFontTx/>
              <a:buNone/>
              <a:defRPr sz="2847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1213"/>
              </a:spcBef>
              <a:buClrTx/>
              <a:buSzTx/>
              <a:buFontTx/>
              <a:buNone/>
              <a:defRPr sz="2847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1213"/>
              </a:spcBef>
              <a:buClrTx/>
              <a:buSzTx/>
              <a:buFontTx/>
              <a:buNone/>
              <a:defRPr sz="2847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51307" y="221010"/>
            <a:ext cx="286100" cy="24110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1359056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"/>
          <p:cNvSpPr txBox="1">
            <a:spLocks noGrp="1"/>
          </p:cNvSpPr>
          <p:nvPr>
            <p:ph type="body" sz="quarter" idx="13"/>
          </p:nvPr>
        </p:nvSpPr>
        <p:spPr>
          <a:xfrm>
            <a:off x="285750" y="141755"/>
            <a:ext cx="7858125" cy="340448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241082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266" cap="all" spc="63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412558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r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285750" y="2129730"/>
            <a:ext cx="8572500" cy="238422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8964"/>
            </a:lvl1pPr>
          </a:lstStyle>
          <a:p>
            <a:r>
              <a:t>Title Text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74216" y="227707"/>
            <a:ext cx="286100" cy="24110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399664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>
            <a:spLocks noGrp="1"/>
          </p:cNvSpPr>
          <p:nvPr>
            <p:ph type="body" sz="quarter" idx="13"/>
          </p:nvPr>
        </p:nvSpPr>
        <p:spPr>
          <a:xfrm>
            <a:off x="285750" y="141755"/>
            <a:ext cx="7858125" cy="340448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241082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266" cap="all" spc="63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2159814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741780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353535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CECD5-E379-4BCC-86A0-D329455F2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0B762E-D578-4FE0-9962-403F6276FAB8}" type="datetimeFigureOut">
              <a:rPr lang="en-US"/>
              <a:pPr>
                <a:defRPr/>
              </a:pPr>
              <a:t>6/18/2021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235023-CE26-4BC8-A8ED-857D37831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682C5-1E43-439D-9683-697047328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EAD2A2-54EC-415B-838D-0DDFBB8B8D9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3916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93EF5C-D837-40D6-8435-8EE43CA2EA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86" t="4367"/>
          <a:stretch/>
        </p:blipFill>
        <p:spPr>
          <a:xfrm>
            <a:off x="-1" y="0"/>
            <a:ext cx="2813297" cy="4918910"/>
          </a:xfrm>
          <a:prstGeom prst="rect">
            <a:avLst/>
          </a:prstGeom>
        </p:spPr>
      </p:pic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Android App Development For Newbies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by </a:t>
            </a:r>
            <a:r>
              <a:rPr lang="en-US" sz="2400"/>
              <a:t>Geniobits</a:t>
            </a:r>
            <a:endParaRPr sz="2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977C0B-CC6D-4265-8BC5-C04CF96D6055}"/>
              </a:ext>
            </a:extLst>
          </p:cNvPr>
          <p:cNvSpPr txBox="1"/>
          <p:nvPr/>
        </p:nvSpPr>
        <p:spPr>
          <a:xfrm>
            <a:off x="4887150" y="428738"/>
            <a:ext cx="390502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anose="020B0503030101060003" pitchFamily="34" charset="0"/>
              </a:rPr>
              <a:t>1. The device launches your app and creates an activity object. </a:t>
            </a:r>
          </a:p>
          <a:p>
            <a:endParaRPr lang="en-US" dirty="0">
              <a:solidFill>
                <a:schemeClr val="bg1"/>
              </a:solidFill>
              <a:latin typeface="Raleway" panose="020B05030301010600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Raleway" panose="020B0503030101060003" pitchFamily="34" charset="0"/>
              </a:rPr>
              <a:t>2. The activity object specifies a layout.</a:t>
            </a:r>
          </a:p>
          <a:p>
            <a:endParaRPr lang="en-US" dirty="0">
              <a:solidFill>
                <a:schemeClr val="bg1"/>
              </a:solidFill>
              <a:latin typeface="Raleway" panose="020B05030301010600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Raleway" panose="020B0503030101060003" pitchFamily="34" charset="0"/>
              </a:rPr>
              <a:t>3. The activity tells Android to display the layout on screen. </a:t>
            </a:r>
          </a:p>
          <a:p>
            <a:endParaRPr lang="en-US" dirty="0">
              <a:solidFill>
                <a:schemeClr val="bg1"/>
              </a:solidFill>
              <a:latin typeface="Raleway" panose="020B05030301010600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Raleway" panose="020B0503030101060003" pitchFamily="34" charset="0"/>
              </a:rPr>
              <a:t>4. The user interacts with the layout that’s displayed on the device. </a:t>
            </a:r>
          </a:p>
          <a:p>
            <a:endParaRPr lang="en-US" dirty="0">
              <a:solidFill>
                <a:schemeClr val="bg1"/>
              </a:solidFill>
              <a:latin typeface="Raleway" panose="020B05030301010600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Raleway" panose="020B0503030101060003" pitchFamily="34" charset="0"/>
              </a:rPr>
              <a:t>5. The activity responds to these interactions by running application code. </a:t>
            </a:r>
          </a:p>
          <a:p>
            <a:endParaRPr lang="en-US" dirty="0">
              <a:solidFill>
                <a:schemeClr val="bg1"/>
              </a:solidFill>
              <a:latin typeface="Raleway" panose="020B05030301010600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Raleway" panose="020B0503030101060003" pitchFamily="34" charset="0"/>
              </a:rPr>
              <a:t>6. The activity updates the display... </a:t>
            </a:r>
          </a:p>
          <a:p>
            <a:endParaRPr lang="en-US" dirty="0">
              <a:solidFill>
                <a:schemeClr val="bg1"/>
              </a:solidFill>
              <a:latin typeface="Raleway" panose="020B05030301010600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Raleway" panose="020B0503030101060003" pitchFamily="34" charset="0"/>
              </a:rPr>
              <a:t>7. ...which the user sees on the device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DF0988-B262-45F0-B812-8E7C222B3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488" y="707438"/>
            <a:ext cx="4590488" cy="17954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15F614-F3D8-4F20-BF41-3DCD60FBE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5" y="2640590"/>
            <a:ext cx="448627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4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2E48D0-5D73-44F6-A9B9-C40FFE8EB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868" y="0"/>
            <a:ext cx="5070263" cy="5143500"/>
          </a:xfrm>
          <a:prstGeom prst="rect">
            <a:avLst/>
          </a:prstGeom>
        </p:spPr>
      </p:pic>
      <p:pic>
        <p:nvPicPr>
          <p:cNvPr id="86" name="Google Shape;86;p15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165662" y="2150263"/>
            <a:ext cx="2072000" cy="73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86;p15" descr="Piece of duct tape sticking a note to the slide">
            <a:extLst>
              <a:ext uri="{FF2B5EF4-FFF2-40B4-BE49-F238E27FC236}">
                <a16:creationId xmlns:a16="http://schemas.microsoft.com/office/drawing/2014/main" id="{C8B93321-9955-4853-9DEF-6B1EE6336CF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6611372" y="2150264"/>
            <a:ext cx="2072000" cy="736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909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818C1E-572D-4976-8130-B606DB2C4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216" y="0"/>
            <a:ext cx="50655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269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911E7C-2536-4C19-9D99-3004FD2D0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476" y="0"/>
            <a:ext cx="56150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512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A271EF-713A-4316-B5B1-1570CB78D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409" y="2798506"/>
            <a:ext cx="1887591" cy="2344994"/>
          </a:xfrm>
          <a:prstGeom prst="rect">
            <a:avLst/>
          </a:prstGeom>
        </p:spPr>
      </p:pic>
      <p:sp>
        <p:nvSpPr>
          <p:cNvPr id="102" name="Google Shape;102;p17"/>
          <p:cNvSpPr txBox="1">
            <a:spLocks noGrp="1"/>
          </p:cNvSpPr>
          <p:nvPr>
            <p:ph type="title"/>
          </p:nvPr>
        </p:nvSpPr>
        <p:spPr>
          <a:xfrm>
            <a:off x="709051" y="0"/>
            <a:ext cx="86223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600" dirty="0"/>
              <a:t>Welcome to the </a:t>
            </a:r>
            <a:r>
              <a:rPr lang="en-US" sz="3600" dirty="0">
                <a:solidFill>
                  <a:schemeClr val="tx1"/>
                </a:solidFill>
              </a:rPr>
              <a:t>Android manifest file</a:t>
            </a:r>
            <a:endParaRPr sz="3600" dirty="0">
              <a:solidFill>
                <a:schemeClr val="tx1"/>
              </a:solidFill>
            </a:endParaRPr>
          </a:p>
        </p:txBody>
      </p:sp>
      <p:pic>
        <p:nvPicPr>
          <p:cNvPr id="105" name="Google Shape;105;p17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6">
            <a:off x="7603968" y="2517084"/>
            <a:ext cx="1077273" cy="419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086647-8AA2-4608-BA01-598EE2F239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6165" y="777927"/>
            <a:ext cx="5291790" cy="436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03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8150" y="232454"/>
            <a:ext cx="53277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1" y="919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318999" y="651068"/>
            <a:ext cx="4916851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000" b="1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Why @string?</a:t>
            </a:r>
            <a:endParaRPr sz="3000" b="1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" name="Google Shape;88;p15"/>
          <p:cNvSpPr txBox="1">
            <a:spLocks noGrp="1"/>
          </p:cNvSpPr>
          <p:nvPr>
            <p:ph type="body" idx="4294967295"/>
          </p:nvPr>
        </p:nvSpPr>
        <p:spPr>
          <a:xfrm>
            <a:off x="2112715" y="2653308"/>
            <a:ext cx="4716379" cy="1908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100" b="1" dirty="0">
                <a:latin typeface="Raleway"/>
                <a:ea typeface="Raleway"/>
                <a:cs typeface="Raleway"/>
                <a:sym typeface="Raleway"/>
              </a:rPr>
              <a:t>This is just a way of telling Android to look up a text value from a string resource file. In our case, Android Studio created a string resource file for us called strings.xml, located in the app/</a:t>
            </a:r>
            <a:r>
              <a:rPr lang="en-US" sz="1100" b="1" dirty="0" err="1">
                <a:latin typeface="Raleway"/>
                <a:ea typeface="Raleway"/>
                <a:cs typeface="Raleway"/>
                <a:sym typeface="Raleway"/>
              </a:rPr>
              <a:t>src</a:t>
            </a:r>
            <a:r>
              <a:rPr lang="en-US" sz="1100" b="1" dirty="0">
                <a:latin typeface="Raleway"/>
                <a:ea typeface="Raleway"/>
                <a:cs typeface="Raleway"/>
                <a:sym typeface="Raleway"/>
              </a:rPr>
              <a:t>/main/res/values</a:t>
            </a:r>
          </a:p>
          <a:p>
            <a:pPr marL="0" lvl="0" indent="0">
              <a:buNone/>
            </a:pPr>
            <a:endParaRPr lang="en-US" sz="11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>
              <a:buNone/>
            </a:pPr>
            <a:r>
              <a:rPr lang="en-US" sz="12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Localization</a:t>
            </a:r>
          </a:p>
          <a:p>
            <a:pPr marL="0" lvl="0" indent="0">
              <a:buNone/>
            </a:pPr>
            <a:r>
              <a:rPr lang="en-US" sz="12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To make it available internationally and for different languages.</a:t>
            </a:r>
            <a:br>
              <a:rPr lang="en-US" sz="1200" dirty="0">
                <a:latin typeface="Raleway"/>
                <a:ea typeface="Raleway"/>
                <a:cs typeface="Raleway"/>
                <a:sym typeface="Raleway"/>
              </a:rPr>
            </a:br>
            <a:endParaRPr lang="en-US" sz="1100" dirty="0">
              <a:latin typeface="Raleway"/>
              <a:ea typeface="Raleway"/>
              <a:cs typeface="Raleway"/>
              <a:sym typeface="Raleway"/>
            </a:endParaRPr>
          </a:p>
          <a:p>
            <a:pPr marL="139700" lvl="0" indent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None/>
            </a:pPr>
            <a:endParaRPr lang="en-US" sz="1200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40F65D-C066-4731-AC76-FBCB4747C5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715" y="1413668"/>
            <a:ext cx="4916851" cy="106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6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8150" y="232454"/>
            <a:ext cx="53277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1" y="919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317280" y="925344"/>
            <a:ext cx="4916851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000" b="1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Making Random number generator</a:t>
            </a:r>
          </a:p>
        </p:txBody>
      </p:sp>
      <p:sp>
        <p:nvSpPr>
          <p:cNvPr id="88" name="Google Shape;88;p15"/>
          <p:cNvSpPr txBox="1">
            <a:spLocks noGrp="1"/>
          </p:cNvSpPr>
          <p:nvPr>
            <p:ph type="body" idx="4294967295"/>
          </p:nvPr>
        </p:nvSpPr>
        <p:spPr>
          <a:xfrm>
            <a:off x="2213810" y="1874768"/>
            <a:ext cx="4716379" cy="1908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100" b="1" dirty="0">
                <a:latin typeface="Raleway"/>
                <a:ea typeface="Raleway"/>
                <a:cs typeface="Raleway"/>
                <a:sym typeface="Raleway"/>
              </a:rPr>
              <a:t>Generate number button on click will Generate 5 digit random</a:t>
            </a:r>
          </a:p>
          <a:p>
            <a:pPr marL="0" lvl="0" indent="0">
              <a:buNone/>
            </a:pPr>
            <a:r>
              <a:rPr lang="en-US" sz="1100" b="1" dirty="0">
                <a:latin typeface="Raleway"/>
                <a:ea typeface="Raleway"/>
                <a:cs typeface="Raleway"/>
                <a:sym typeface="Raleway"/>
              </a:rPr>
              <a:t>Number and show in the text view.</a:t>
            </a:r>
          </a:p>
          <a:p>
            <a:pPr marL="0" lvl="0" indent="0">
              <a:buNone/>
            </a:pPr>
            <a:br>
              <a:rPr lang="en-US" sz="1200" dirty="0">
                <a:latin typeface="Raleway"/>
                <a:ea typeface="Raleway"/>
                <a:cs typeface="Raleway"/>
                <a:sym typeface="Raleway"/>
              </a:rPr>
            </a:br>
            <a:endParaRPr lang="en-US" sz="1100" dirty="0">
              <a:latin typeface="Raleway"/>
              <a:ea typeface="Raleway"/>
              <a:cs typeface="Raleway"/>
              <a:sym typeface="Raleway"/>
            </a:endParaRPr>
          </a:p>
          <a:p>
            <a:pPr marL="139700" lvl="0" indent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None/>
            </a:pPr>
            <a:endParaRPr lang="en-US" sz="1200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08348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93EF5C-D837-40D6-8435-8EE43CA2EA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86" t="4367"/>
          <a:stretch/>
        </p:blipFill>
        <p:spPr>
          <a:xfrm>
            <a:off x="-1" y="0"/>
            <a:ext cx="2813297" cy="4918910"/>
          </a:xfrm>
          <a:prstGeom prst="rect">
            <a:avLst/>
          </a:prstGeom>
        </p:spPr>
      </p:pic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Making Basic App that do something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by </a:t>
            </a:r>
            <a:r>
              <a:rPr lang="en-US" sz="2400"/>
              <a:t>Geniobits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2809754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256200" y="228273"/>
            <a:ext cx="86316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4000" dirty="0">
                <a:solidFill>
                  <a:schemeClr val="bg2"/>
                </a:solidFill>
              </a:rPr>
              <a:t>What's your Intent?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sz="1400" b="0" dirty="0">
                <a:solidFill>
                  <a:schemeClr val="bg2"/>
                </a:solidFill>
              </a:rPr>
              <a:t>An intent is a type of message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520E29-B512-4103-86FD-7747DF083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701" y="1198152"/>
            <a:ext cx="6799622" cy="15290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9A75C0-4C06-40C5-9745-2879D6754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701" y="2727213"/>
            <a:ext cx="54102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12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256200" y="228273"/>
            <a:ext cx="86316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4000" dirty="0">
                <a:solidFill>
                  <a:schemeClr val="bg2"/>
                </a:solidFill>
              </a:rPr>
              <a:t>How Intent work?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sz="1400" b="0" dirty="0">
                <a:solidFill>
                  <a:schemeClr val="bg2"/>
                </a:solidFill>
              </a:rPr>
              <a:t>Once Android receives the intent, it checks everything’s OK and tells the activity to start. If it can’t find the activity, it throws an ActivityNotFoundException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719ACD-42F2-42FA-AEBB-3FF219117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1423322"/>
            <a:ext cx="906780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21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8150" y="232454"/>
            <a:ext cx="53277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1" y="919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318999" y="651068"/>
            <a:ext cx="4916851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000" b="1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Who is this course for?</a:t>
            </a:r>
            <a:endParaRPr sz="3000" b="1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" name="Google Shape;88;p15"/>
          <p:cNvSpPr txBox="1">
            <a:spLocks noGrp="1"/>
          </p:cNvSpPr>
          <p:nvPr>
            <p:ph type="body" idx="4294967295"/>
          </p:nvPr>
        </p:nvSpPr>
        <p:spPr>
          <a:xfrm>
            <a:off x="2197767" y="1377480"/>
            <a:ext cx="4716379" cy="33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200" b="1" dirty="0">
                <a:latin typeface="Raleway"/>
                <a:ea typeface="Raleway"/>
                <a:cs typeface="Raleway"/>
                <a:sym typeface="Raleway"/>
              </a:rPr>
              <a:t> Do you want to</a:t>
            </a:r>
            <a:endParaRPr lang="en-US" sz="1200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 indent="-317500">
              <a:spcBef>
                <a:spcPts val="1600"/>
              </a:spcBef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-US" sz="14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Master android development,</a:t>
            </a:r>
            <a:endParaRPr lang="en-US" sz="1200" dirty="0">
              <a:latin typeface="Raleway"/>
              <a:ea typeface="Raleway"/>
              <a:cs typeface="Raleway"/>
              <a:sym typeface="Raleway"/>
            </a:endParaRPr>
          </a:p>
          <a:p>
            <a:pPr lvl="0" indent="-317500">
              <a:spcBef>
                <a:spcPts val="1000"/>
              </a:spcBef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-US" sz="14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Make small fortune and</a:t>
            </a:r>
            <a:endParaRPr lang="en-US" sz="1200" dirty="0">
              <a:latin typeface="Raleway"/>
              <a:ea typeface="Raleway"/>
              <a:cs typeface="Raleway"/>
              <a:sym typeface="Raleway"/>
            </a:endParaRPr>
          </a:p>
          <a:p>
            <a:pPr lvl="0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-US" sz="14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Retire as billionaire?</a:t>
            </a:r>
            <a:br>
              <a:rPr lang="en-US" sz="1400" dirty="0">
                <a:latin typeface="Raleway"/>
                <a:ea typeface="Raleway"/>
                <a:cs typeface="Raleway"/>
                <a:sym typeface="Raleway"/>
              </a:rPr>
            </a:br>
            <a:endParaRPr lang="en-US" sz="14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>
              <a:buNone/>
            </a:pPr>
            <a:r>
              <a:rPr lang="en-US" sz="1100" b="1" dirty="0">
                <a:latin typeface="Raleway"/>
                <a:ea typeface="Raleway"/>
                <a:cs typeface="Raleway"/>
                <a:sym typeface="Raleway"/>
              </a:rPr>
              <a:t>Do you prefer</a:t>
            </a:r>
            <a:endParaRPr lang="en-US" sz="1100" dirty="0">
              <a:latin typeface="Raleway"/>
              <a:ea typeface="Raleway"/>
              <a:cs typeface="Raleway"/>
              <a:sym typeface="Raleway"/>
            </a:endParaRPr>
          </a:p>
          <a:p>
            <a:pPr lvl="0" indent="-317500">
              <a:spcBef>
                <a:spcPts val="1600"/>
              </a:spcBef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-US" sz="12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Practical approach and</a:t>
            </a:r>
            <a:endParaRPr lang="en-US" sz="1100" dirty="0">
              <a:latin typeface="Raleway"/>
              <a:ea typeface="Raleway"/>
              <a:cs typeface="Raleway"/>
              <a:sym typeface="Raleway"/>
            </a:endParaRPr>
          </a:p>
          <a:p>
            <a:pPr lvl="0" indent="-317500">
              <a:spcBef>
                <a:spcPts val="1000"/>
              </a:spcBef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-US" sz="12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Not theory lectures?</a:t>
            </a:r>
            <a:br>
              <a:rPr lang="en-US" sz="1200" dirty="0">
                <a:latin typeface="Raleway"/>
                <a:ea typeface="Raleway"/>
                <a:cs typeface="Raleway"/>
                <a:sym typeface="Raleway"/>
              </a:rPr>
            </a:br>
            <a:endParaRPr lang="en-US" sz="1100" dirty="0">
              <a:latin typeface="Raleway"/>
              <a:ea typeface="Raleway"/>
              <a:cs typeface="Raleway"/>
              <a:sym typeface="Raleway"/>
            </a:endParaRPr>
          </a:p>
          <a:p>
            <a:pPr marL="139700" lvl="0" indent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None/>
            </a:pPr>
            <a:endParaRPr lang="en-US" sz="1200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8150" y="232454"/>
            <a:ext cx="53277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1" y="919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317280" y="925344"/>
            <a:ext cx="4916851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000" b="1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Creating small messenger</a:t>
            </a:r>
          </a:p>
        </p:txBody>
      </p:sp>
      <p:sp>
        <p:nvSpPr>
          <p:cNvPr id="88" name="Google Shape;88;p15"/>
          <p:cNvSpPr txBox="1">
            <a:spLocks noGrp="1"/>
          </p:cNvSpPr>
          <p:nvPr>
            <p:ph type="body" idx="4294967295"/>
          </p:nvPr>
        </p:nvSpPr>
        <p:spPr>
          <a:xfrm>
            <a:off x="2213810" y="1874768"/>
            <a:ext cx="4716379" cy="1908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100" b="1" dirty="0">
                <a:latin typeface="Raleway"/>
                <a:ea typeface="Raleway"/>
                <a:cs typeface="Raleway"/>
                <a:sym typeface="Raleway"/>
              </a:rPr>
              <a:t>Create send and receive message activities. Use Intent to send message.</a:t>
            </a:r>
          </a:p>
          <a:p>
            <a:pPr marL="0" lvl="0" indent="0">
              <a:buNone/>
            </a:pPr>
            <a:br>
              <a:rPr lang="en-US" sz="1200" dirty="0">
                <a:latin typeface="Raleway"/>
                <a:ea typeface="Raleway"/>
                <a:cs typeface="Raleway"/>
                <a:sym typeface="Raleway"/>
              </a:rPr>
            </a:br>
            <a:endParaRPr lang="en-US" sz="1100" dirty="0">
              <a:latin typeface="Raleway"/>
              <a:ea typeface="Raleway"/>
              <a:cs typeface="Raleway"/>
              <a:sym typeface="Raleway"/>
            </a:endParaRPr>
          </a:p>
          <a:p>
            <a:pPr marL="139700" lvl="0" indent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None/>
            </a:pPr>
            <a:endParaRPr lang="en-US" sz="1200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84784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 descr="Piece of duct tape sticking a note to the slide"/>
          <p:cNvPicPr preferRelativeResize="0"/>
          <p:nvPr/>
        </p:nvPicPr>
        <p:blipFill rotWithShape="1">
          <a:blip r:embed="rId3">
            <a:alphaModFix/>
          </a:blip>
          <a:srcRect l="9244" t="5926" r="2118" b="10011"/>
          <a:stretch/>
        </p:blipFill>
        <p:spPr>
          <a:xfrm rot="154828">
            <a:off x="3536001" y="91901"/>
            <a:ext cx="2072000" cy="73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46E424-F6A1-497D-A3F1-38A7C38C9F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374"/>
          <a:stretch/>
        </p:blipFill>
        <p:spPr>
          <a:xfrm>
            <a:off x="0" y="0"/>
            <a:ext cx="5722374" cy="51966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BEAE56-AC99-45B6-9B8C-374B9C61C2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626"/>
          <a:stretch/>
        </p:blipFill>
        <p:spPr>
          <a:xfrm>
            <a:off x="4129548" y="0"/>
            <a:ext cx="5014452" cy="172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81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8861F888-A10D-4045-B26E-636577FA0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84337"/>
            <a:ext cx="6321600" cy="635400"/>
          </a:xfrm>
        </p:spPr>
        <p:txBody>
          <a:bodyPr/>
          <a:lstStyle/>
          <a:p>
            <a:r>
              <a:rPr lang="en-US" altLang="en-US" dirty="0"/>
              <a:t>Intents</a:t>
            </a:r>
          </a:p>
        </p:txBody>
      </p:sp>
      <p:sp>
        <p:nvSpPr>
          <p:cNvPr id="5123" name="Content Placeholder 2">
            <a:extLst>
              <a:ext uri="{FF2B5EF4-FFF2-40B4-BE49-F238E27FC236}">
                <a16:creationId xmlns:a16="http://schemas.microsoft.com/office/drawing/2014/main" id="{6210AA11-B4E7-4A3B-9FC0-0E4FB1A3B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971550"/>
            <a:ext cx="6572250" cy="3886200"/>
          </a:xfrm>
        </p:spPr>
        <p:txBody>
          <a:bodyPr/>
          <a:lstStyle/>
          <a:p>
            <a:r>
              <a:rPr lang="en-US" altLang="en-US" sz="2100" dirty="0"/>
              <a:t>Launching Intents</a:t>
            </a:r>
          </a:p>
          <a:p>
            <a:pPr lvl="1"/>
            <a:r>
              <a:rPr lang="en-US" altLang="en-US" sz="1950" b="1" dirty="0"/>
              <a:t>Explicitly</a:t>
            </a:r>
            <a:r>
              <a:rPr lang="en-US" altLang="en-US" sz="1950" dirty="0"/>
              <a:t>: </a:t>
            </a:r>
            <a:r>
              <a:rPr lang="en-US" altLang="en-US" sz="1800" dirty="0"/>
              <a:t>by reference to the activity’s class name</a:t>
            </a:r>
          </a:p>
          <a:p>
            <a:pPr lvl="1"/>
            <a:r>
              <a:rPr lang="en-US" altLang="en-US" sz="1950" b="1" dirty="0"/>
              <a:t>Implicit</a:t>
            </a:r>
            <a:r>
              <a:rPr lang="en-US" altLang="en-US" sz="1950" dirty="0"/>
              <a:t>: </a:t>
            </a:r>
            <a:r>
              <a:rPr lang="en-US" altLang="en-US" sz="1800" dirty="0"/>
              <a:t>By name, action, category, data type, or data URI</a:t>
            </a:r>
            <a:br>
              <a:rPr lang="en-US" altLang="en-US" sz="1800" dirty="0"/>
            </a:br>
            <a:br>
              <a:rPr lang="en-US" altLang="en-US" dirty="0"/>
            </a:br>
            <a:endParaRPr lang="en-US" altLang="en-US" sz="600" dirty="0"/>
          </a:p>
          <a:p>
            <a:r>
              <a:rPr lang="en-US" altLang="en-US" sz="2100" dirty="0"/>
              <a:t>Intents expecting return value: </a:t>
            </a:r>
            <a:r>
              <a:rPr lang="en-US" altLang="en-US" dirty="0"/>
              <a:t>The launched activity returns result handled by the initiating activity’s callback method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D882F-4593-4D44-A40A-5652FAA53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200" y="0"/>
            <a:ext cx="6321600" cy="635400"/>
          </a:xfrm>
        </p:spPr>
        <p:txBody>
          <a:bodyPr/>
          <a:lstStyle/>
          <a:p>
            <a:r>
              <a:rPr lang="en-US" dirty="0"/>
              <a:t>App is Set of Activities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837A47-2FAD-43EF-B81A-BB650B56D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6226" y="620104"/>
            <a:ext cx="6321425" cy="177457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F35DA5-2326-488D-BEF3-CE8E25E05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26" y="2479587"/>
            <a:ext cx="763905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52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48B0D8-A0B1-43E2-9D2B-FD7FCA57D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433" y="1592827"/>
            <a:ext cx="6780510" cy="321392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A6B9B1-C266-4682-8D35-2B6A93EA75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444"/>
          <a:stretch/>
        </p:blipFill>
        <p:spPr>
          <a:xfrm>
            <a:off x="1468797" y="192937"/>
            <a:ext cx="6377210" cy="110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07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51D643-1CE5-4F6F-BF39-E004BC395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6012" y="100089"/>
            <a:ext cx="6078991" cy="5043411"/>
          </a:xfrm>
        </p:spPr>
      </p:pic>
    </p:spTree>
    <p:extLst>
      <p:ext uri="{BB962C8B-B14F-4D97-AF65-F5344CB8AC3E}">
        <p14:creationId xmlns:p14="http://schemas.microsoft.com/office/powerpoint/2010/main" val="3972338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6">
            <a:extLst>
              <a:ext uri="{FF2B5EF4-FFF2-40B4-BE49-F238E27FC236}">
                <a16:creationId xmlns:a16="http://schemas.microsoft.com/office/drawing/2014/main" id="{AA37AF89-528B-41EA-9633-4772B577B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205978"/>
            <a:ext cx="6172200" cy="879872"/>
          </a:xfrm>
        </p:spPr>
        <p:txBody>
          <a:bodyPr/>
          <a:lstStyle/>
          <a:p>
            <a:r>
              <a:rPr lang="en-US" altLang="en-US"/>
              <a:t>Launchable Android Provided Activities</a:t>
            </a:r>
          </a:p>
        </p:txBody>
      </p:sp>
      <p:sp>
        <p:nvSpPr>
          <p:cNvPr id="4099" name="Content Placeholder 7">
            <a:extLst>
              <a:ext uri="{FF2B5EF4-FFF2-40B4-BE49-F238E27FC236}">
                <a16:creationId xmlns:a16="http://schemas.microsoft.com/office/drawing/2014/main" id="{00172E16-E896-4E8F-8BFC-F41749FFF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5900" y="1085850"/>
            <a:ext cx="6172200" cy="3771900"/>
          </a:xfrm>
        </p:spPr>
        <p:txBody>
          <a:bodyPr/>
          <a:lstStyle/>
          <a:p>
            <a:r>
              <a:rPr lang="en-US" altLang="en-US" sz="1500" b="1" dirty="0"/>
              <a:t>Open a browser window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500" b="1" dirty="0"/>
              <a:t>	</a:t>
            </a:r>
            <a:r>
              <a:rPr lang="en-US" altLang="en-US" sz="1350" b="1" dirty="0"/>
              <a:t>public static void </a:t>
            </a:r>
            <a:r>
              <a:rPr lang="en-US" altLang="en-US" sz="1350" b="1" dirty="0" err="1"/>
              <a:t>invokeWebBrowser</a:t>
            </a:r>
            <a:r>
              <a:rPr lang="en-US" altLang="en-US" sz="1350" b="1" dirty="0"/>
              <a:t>(Activity activity)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350" dirty="0"/>
              <a:t>	</a:t>
            </a:r>
            <a:r>
              <a:rPr lang="en-US" altLang="en-US" sz="1350" dirty="0">
                <a:solidFill>
                  <a:srgbClr val="FF0000"/>
                </a:solidFill>
              </a:rPr>
              <a:t>{</a:t>
            </a:r>
            <a:r>
              <a:rPr lang="en-US" altLang="en-US" sz="1350" dirty="0"/>
              <a:t>	Intent </a:t>
            </a:r>
            <a:r>
              <a:rPr lang="en-US" altLang="en-US" sz="1350" dirty="0" err="1"/>
              <a:t>intent</a:t>
            </a:r>
            <a:r>
              <a:rPr lang="en-US" altLang="en-US" sz="1350" dirty="0"/>
              <a:t> = new Intent(</a:t>
            </a:r>
            <a:r>
              <a:rPr lang="en-US" altLang="en-US" sz="1350" dirty="0" err="1"/>
              <a:t>Intent.ACTION_VIEW</a:t>
            </a:r>
            <a:r>
              <a:rPr lang="en-US" altLang="en-US" sz="1350" dirty="0"/>
              <a:t>);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350" dirty="0"/>
              <a:t>		</a:t>
            </a:r>
            <a:r>
              <a:rPr lang="en-US" altLang="en-US" sz="1350" dirty="0" err="1"/>
              <a:t>intent.setData</a:t>
            </a:r>
            <a:r>
              <a:rPr lang="en-US" altLang="en-US" sz="1350" dirty="0"/>
              <a:t>(</a:t>
            </a:r>
            <a:r>
              <a:rPr lang="en-US" altLang="en-US" sz="1350" dirty="0" err="1"/>
              <a:t>Uri.parse</a:t>
            </a:r>
            <a:r>
              <a:rPr lang="en-US" altLang="en-US" sz="1350" dirty="0"/>
              <a:t>("http://www.google.com"));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350" dirty="0"/>
              <a:t>		</a:t>
            </a:r>
            <a:r>
              <a:rPr lang="en-US" altLang="en-US" sz="1350" dirty="0" err="1"/>
              <a:t>activity.startActivity</a:t>
            </a:r>
            <a:r>
              <a:rPr lang="en-US" altLang="en-US" sz="1350" dirty="0"/>
              <a:t>(intent);		</a:t>
            </a:r>
            <a:r>
              <a:rPr lang="en-US" altLang="en-US" sz="1350" dirty="0">
                <a:solidFill>
                  <a:srgbClr val="FF0000"/>
                </a:solidFill>
              </a:rPr>
              <a:t>}</a:t>
            </a:r>
          </a:p>
          <a:p>
            <a:r>
              <a:rPr lang="en-US" altLang="en-US" sz="1500" b="1" dirty="0"/>
              <a:t>Call a telephone number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500" b="1" dirty="0"/>
              <a:t>	</a:t>
            </a:r>
            <a:r>
              <a:rPr lang="en-US" altLang="en-US" sz="1350" b="1" dirty="0"/>
              <a:t>public static void call(Activity activity)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350" dirty="0"/>
              <a:t>	</a:t>
            </a:r>
            <a:r>
              <a:rPr lang="en-US" altLang="en-US" sz="1350" dirty="0">
                <a:solidFill>
                  <a:srgbClr val="FF0000"/>
                </a:solidFill>
              </a:rPr>
              <a:t>{</a:t>
            </a:r>
            <a:r>
              <a:rPr lang="en-US" altLang="en-US" sz="1350" dirty="0"/>
              <a:t>	Intent </a:t>
            </a:r>
            <a:r>
              <a:rPr lang="en-US" altLang="en-US" sz="1350" dirty="0" err="1"/>
              <a:t>intent</a:t>
            </a:r>
            <a:r>
              <a:rPr lang="en-US" altLang="en-US" sz="1350" dirty="0"/>
              <a:t> = new Intent(</a:t>
            </a:r>
            <a:r>
              <a:rPr lang="en-US" altLang="en-US" sz="1350" dirty="0" err="1"/>
              <a:t>Intent.ACTION_CALL</a:t>
            </a:r>
            <a:r>
              <a:rPr lang="en-US" altLang="en-US" sz="1350" dirty="0"/>
              <a:t>);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350" dirty="0"/>
              <a:t>		</a:t>
            </a:r>
            <a:r>
              <a:rPr lang="en-US" altLang="en-US" sz="1350" dirty="0" err="1"/>
              <a:t>intent.setData</a:t>
            </a:r>
            <a:r>
              <a:rPr lang="en-US" altLang="en-US" sz="1350" dirty="0"/>
              <a:t>(</a:t>
            </a:r>
            <a:r>
              <a:rPr lang="en-US" altLang="en-US" sz="1350" dirty="0" err="1"/>
              <a:t>Uri.parse</a:t>
            </a:r>
            <a:r>
              <a:rPr lang="en-US" altLang="en-US" sz="1350" dirty="0"/>
              <a:t>("tel:555-555-5555"));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350" dirty="0"/>
              <a:t>		</a:t>
            </a:r>
            <a:r>
              <a:rPr lang="en-US" altLang="en-US" sz="1350" dirty="0" err="1"/>
              <a:t>activity.startActivity</a:t>
            </a:r>
            <a:r>
              <a:rPr lang="en-US" altLang="en-US" sz="1350" dirty="0"/>
              <a:t>(intent);		</a:t>
            </a:r>
            <a:r>
              <a:rPr lang="en-US" altLang="en-US" sz="1350" dirty="0">
                <a:solidFill>
                  <a:srgbClr val="FF0000"/>
                </a:solidFill>
              </a:rPr>
              <a:t>}</a:t>
            </a:r>
          </a:p>
          <a:p>
            <a:r>
              <a:rPr lang="en-US" altLang="en-US" sz="1500" b="1" dirty="0"/>
              <a:t>Present a phone dialer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500" b="1" dirty="0"/>
              <a:t>	</a:t>
            </a:r>
            <a:r>
              <a:rPr lang="en-US" altLang="en-US" sz="1350" b="1" dirty="0"/>
              <a:t>public static void dial(Activity activity)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350" dirty="0"/>
              <a:t>	</a:t>
            </a:r>
            <a:r>
              <a:rPr lang="en-US" altLang="en-US" sz="1350" dirty="0">
                <a:solidFill>
                  <a:srgbClr val="FF0000"/>
                </a:solidFill>
              </a:rPr>
              <a:t>{</a:t>
            </a:r>
            <a:r>
              <a:rPr lang="en-US" altLang="en-US" sz="1350" dirty="0"/>
              <a:t>	Intent </a:t>
            </a:r>
            <a:r>
              <a:rPr lang="en-US" altLang="en-US" sz="1350" dirty="0" err="1"/>
              <a:t>intent</a:t>
            </a:r>
            <a:r>
              <a:rPr lang="en-US" altLang="en-US" sz="1350" dirty="0"/>
              <a:t> = new Intent(</a:t>
            </a:r>
            <a:r>
              <a:rPr lang="en-US" altLang="en-US" sz="1350" dirty="0" err="1"/>
              <a:t>Intent.ACTION_DIAL</a:t>
            </a:r>
            <a:r>
              <a:rPr lang="en-US" altLang="en-US" sz="1350" dirty="0"/>
              <a:t>);	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350" dirty="0"/>
              <a:t>		</a:t>
            </a:r>
            <a:r>
              <a:rPr lang="en-US" altLang="en-US" sz="1350" dirty="0" err="1"/>
              <a:t>activity.startActivity</a:t>
            </a:r>
            <a:r>
              <a:rPr lang="en-US" altLang="en-US" sz="1350" dirty="0"/>
              <a:t>(intent);		</a:t>
            </a:r>
            <a:r>
              <a:rPr lang="en-US" altLang="en-US" sz="1350" dirty="0">
                <a:solidFill>
                  <a:srgbClr val="FF0000"/>
                </a:solidFill>
              </a:rPr>
              <a:t>}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9A6AD6B9-D3AA-410C-9B35-122A9BFDE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319087"/>
            <a:ext cx="2144316" cy="595313"/>
          </a:xfrm>
        </p:spPr>
        <p:txBody>
          <a:bodyPr/>
          <a:lstStyle/>
          <a:p>
            <a:pPr algn="ctr"/>
            <a:r>
              <a:rPr lang="en-US" altLang="en-US" dirty="0"/>
              <a:t>Accessing the contact list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C492CC6D-97BB-4008-8289-25FF26066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0" y="171450"/>
            <a:ext cx="5600700" cy="4824413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1350" dirty="0"/>
              <a:t>final Intent pick = new Intent(</a:t>
            </a:r>
            <a:r>
              <a:rPr lang="en-US" altLang="en-US" sz="1350" dirty="0" err="1"/>
              <a:t>Intent.ACTION_PICK</a:t>
            </a:r>
            <a:r>
              <a:rPr lang="en-US" altLang="en-US" sz="1350" dirty="0"/>
              <a:t>, </a:t>
            </a:r>
          </a:p>
          <a:p>
            <a:pPr marL="0" indent="0">
              <a:buNone/>
            </a:pPr>
            <a:r>
              <a:rPr lang="en-US" altLang="en-US" sz="1350" dirty="0"/>
              <a:t>      </a:t>
            </a:r>
            <a:r>
              <a:rPr lang="en-US" altLang="en-US" sz="1350" dirty="0" err="1"/>
              <a:t>ContactsContract.Contacts.CONTENT_URI</a:t>
            </a:r>
            <a:r>
              <a:rPr lang="en-US" altLang="en-US" sz="1350" dirty="0"/>
              <a:t>);</a:t>
            </a:r>
          </a:p>
          <a:p>
            <a:pPr marL="0" indent="0">
              <a:buNone/>
            </a:pPr>
            <a:r>
              <a:rPr lang="en-US" altLang="en-US" sz="1350" b="1" dirty="0">
                <a:solidFill>
                  <a:srgbClr val="FF0000"/>
                </a:solidFill>
              </a:rPr>
              <a:t>startActivityForResult</a:t>
            </a:r>
            <a:r>
              <a:rPr lang="en-US" altLang="en-US" sz="1350" dirty="0"/>
              <a:t>(contract, REQUEST_CONTACT);</a:t>
            </a:r>
          </a:p>
          <a:p>
            <a:pPr marL="0" indent="0">
              <a:buNone/>
            </a:pPr>
            <a:endParaRPr lang="en-US" altLang="en-US" sz="600" dirty="0"/>
          </a:p>
          <a:p>
            <a:pPr marL="0" indent="0">
              <a:buNone/>
            </a:pPr>
            <a:r>
              <a:rPr lang="en-US" altLang="en-US" sz="1350" b="1" dirty="0">
                <a:solidFill>
                  <a:srgbClr val="FF0000"/>
                </a:solidFill>
              </a:rPr>
              <a:t>public void onActivityResult(</a:t>
            </a:r>
            <a:r>
              <a:rPr lang="en-US" altLang="en-US" sz="1350" dirty="0"/>
              <a:t>int code, int result, Intent data) {</a:t>
            </a:r>
          </a:p>
          <a:p>
            <a:pPr marL="0" indent="0">
              <a:buNone/>
            </a:pPr>
            <a:r>
              <a:rPr lang="en-US" altLang="en-US" sz="1350" dirty="0"/>
              <a:t>      If (result != </a:t>
            </a:r>
            <a:r>
              <a:rPr lang="en-US" altLang="en-US" sz="1350" dirty="0" err="1"/>
              <a:t>Activity.RESULT_OK</a:t>
            </a:r>
            <a:r>
              <a:rPr lang="en-US" altLang="en-US" sz="1350" dirty="0"/>
              <a:t>) { return; }</a:t>
            </a:r>
          </a:p>
          <a:p>
            <a:pPr marL="0" indent="0">
              <a:buNone/>
            </a:pPr>
            <a:r>
              <a:rPr lang="en-US" altLang="en-US" sz="1350" dirty="0"/>
              <a:t>      } else if (code==REQUEST_CONTACT &amp;&amp; data !=null)   {</a:t>
            </a:r>
          </a:p>
          <a:p>
            <a:pPr marL="0" indent="0">
              <a:buNone/>
            </a:pPr>
            <a:r>
              <a:rPr lang="en-US" altLang="en-US" sz="1350" dirty="0"/>
              <a:t>           URI </a:t>
            </a:r>
            <a:r>
              <a:rPr lang="en-US" altLang="en-US" sz="1350" dirty="0" err="1"/>
              <a:t>contactUri</a:t>
            </a:r>
            <a:r>
              <a:rPr lang="en-US" altLang="en-US" sz="1350" dirty="0"/>
              <a:t> = </a:t>
            </a:r>
            <a:r>
              <a:rPr lang="en-US" altLang="en-US" sz="1350" dirty="0" err="1"/>
              <a:t>data.getData</a:t>
            </a:r>
            <a:r>
              <a:rPr lang="en-US" altLang="en-US" sz="1350" dirty="0"/>
              <a:t>();</a:t>
            </a:r>
          </a:p>
          <a:p>
            <a:pPr marL="0" indent="0">
              <a:buNone/>
            </a:pPr>
            <a:r>
              <a:rPr lang="en-US" altLang="en-US" sz="1350" dirty="0"/>
              <a:t>           String[] </a:t>
            </a:r>
            <a:r>
              <a:rPr lang="en-US" altLang="en-US" sz="1350" dirty="0" err="1"/>
              <a:t>queryFields</a:t>
            </a:r>
            <a:r>
              <a:rPr lang="en-US" altLang="en-US" sz="1350" dirty="0"/>
              <a:t> = new String[] {</a:t>
            </a:r>
          </a:p>
          <a:p>
            <a:pPr marL="0" indent="0">
              <a:buNone/>
            </a:pPr>
            <a:r>
              <a:rPr lang="en-US" altLang="en-US" sz="1350" dirty="0"/>
              <a:t>	</a:t>
            </a:r>
            <a:r>
              <a:rPr lang="en-US" altLang="en-US" sz="1350" dirty="0" err="1"/>
              <a:t>ContactContract.Contacts.DISPLAY_NAME</a:t>
            </a:r>
            <a:r>
              <a:rPr lang="en-US" altLang="en-US" sz="1350" dirty="0"/>
              <a:t> };</a:t>
            </a:r>
          </a:p>
          <a:p>
            <a:pPr marL="0" indent="0">
              <a:buNone/>
            </a:pPr>
            <a:r>
              <a:rPr lang="en-US" altLang="en-US" sz="1350" dirty="0"/>
              <a:t>          Cursor c = </a:t>
            </a:r>
            <a:r>
              <a:rPr lang="en-US" altLang="en-US" sz="1350" dirty="0" err="1"/>
              <a:t>getActivity</a:t>
            </a:r>
            <a:r>
              <a:rPr lang="en-US" altLang="en-US" sz="1350" dirty="0"/>
              <a:t>().</a:t>
            </a:r>
            <a:r>
              <a:rPr lang="en-US" altLang="en-US" sz="1350" dirty="0" err="1"/>
              <a:t>getContentResolver</a:t>
            </a:r>
            <a:r>
              <a:rPr lang="en-US" altLang="en-US" sz="1350" dirty="0"/>
              <a:t>()</a:t>
            </a:r>
          </a:p>
          <a:p>
            <a:pPr marL="0" indent="0">
              <a:buNone/>
            </a:pPr>
            <a:r>
              <a:rPr lang="en-US" altLang="en-US" sz="1350" dirty="0"/>
              <a:t>	.query(</a:t>
            </a:r>
            <a:r>
              <a:rPr lang="en-US" altLang="en-US" sz="1350" dirty="0" err="1"/>
              <a:t>contactUri</a:t>
            </a:r>
            <a:r>
              <a:rPr lang="en-US" altLang="en-US" sz="1350" dirty="0"/>
              <a:t>, </a:t>
            </a:r>
            <a:r>
              <a:rPr lang="en-US" altLang="en-US" sz="1350" dirty="0" err="1"/>
              <a:t>queryFields</a:t>
            </a:r>
            <a:r>
              <a:rPr lang="en-US" altLang="en-US" sz="1350" dirty="0"/>
              <a:t>, null, null, null);</a:t>
            </a:r>
          </a:p>
          <a:p>
            <a:pPr marL="0" indent="0">
              <a:buNone/>
            </a:pPr>
            <a:r>
              <a:rPr lang="en-US" altLang="en-US" sz="1350" dirty="0"/>
              <a:t>           try 	{    if (</a:t>
            </a:r>
            <a:r>
              <a:rPr lang="en-US" altLang="en-US" sz="1350" dirty="0" err="1"/>
              <a:t>c.getCount</a:t>
            </a:r>
            <a:r>
              <a:rPr lang="en-US" altLang="en-US" sz="1350" dirty="0"/>
              <a:t>() == 0) ) { return; } </a:t>
            </a:r>
          </a:p>
          <a:p>
            <a:pPr marL="0" indent="0">
              <a:buNone/>
            </a:pPr>
            <a:r>
              <a:rPr lang="en-US" altLang="en-US" sz="1350" dirty="0"/>
              <a:t>	      </a:t>
            </a:r>
            <a:r>
              <a:rPr lang="en-US" altLang="en-US" sz="1350" dirty="0" err="1"/>
              <a:t>c.moveToFirst</a:t>
            </a:r>
            <a:r>
              <a:rPr lang="en-US" altLang="en-US" sz="1350" dirty="0"/>
              <a:t>();</a:t>
            </a:r>
          </a:p>
          <a:p>
            <a:pPr marL="0" indent="0">
              <a:buNone/>
            </a:pPr>
            <a:r>
              <a:rPr lang="en-US" altLang="en-US" sz="1350" dirty="0"/>
              <a:t>	      String suspect = </a:t>
            </a:r>
            <a:r>
              <a:rPr lang="en-US" altLang="en-US" sz="1350" dirty="0" err="1"/>
              <a:t>c.getString</a:t>
            </a:r>
            <a:r>
              <a:rPr lang="en-US" altLang="en-US" sz="1350" dirty="0"/>
              <a:t>(0);</a:t>
            </a:r>
          </a:p>
          <a:p>
            <a:pPr marL="0" indent="0">
              <a:buNone/>
            </a:pPr>
            <a:r>
              <a:rPr lang="en-US" altLang="en-US" sz="1350" dirty="0"/>
              <a:t>	     </a:t>
            </a:r>
            <a:r>
              <a:rPr lang="en-US" altLang="en-US" sz="1350" dirty="0" err="1"/>
              <a:t>mCrime.setSuspect</a:t>
            </a:r>
            <a:r>
              <a:rPr lang="en-US" altLang="en-US" sz="1350" dirty="0"/>
              <a:t>(suspect);</a:t>
            </a:r>
          </a:p>
          <a:p>
            <a:pPr marL="0" indent="0">
              <a:buNone/>
            </a:pPr>
            <a:r>
              <a:rPr lang="en-US" altLang="en-US" sz="1350" dirty="0"/>
              <a:t>	     </a:t>
            </a:r>
            <a:r>
              <a:rPr lang="en-US" altLang="en-US" sz="1350" dirty="0" err="1"/>
              <a:t>mSuspectButton.setText</a:t>
            </a:r>
            <a:r>
              <a:rPr lang="en-US" altLang="en-US" sz="1350" dirty="0"/>
              <a:t>(suspect);</a:t>
            </a:r>
          </a:p>
          <a:p>
            <a:pPr marL="0" indent="0">
              <a:buNone/>
            </a:pPr>
            <a:r>
              <a:rPr lang="en-US" altLang="en-US" sz="1350" dirty="0"/>
              <a:t>	}  finally   {   </a:t>
            </a:r>
            <a:r>
              <a:rPr lang="en-US" altLang="en-US" sz="1350" dirty="0" err="1"/>
              <a:t>c.close</a:t>
            </a:r>
            <a:r>
              <a:rPr lang="en-US" altLang="en-US" sz="1350" dirty="0"/>
              <a:t>();   }</a:t>
            </a:r>
          </a:p>
          <a:p>
            <a:pPr marL="0" indent="0">
              <a:buNone/>
            </a:pPr>
            <a:r>
              <a:rPr lang="en-US" altLang="en-US" sz="1350" dirty="0"/>
              <a:t>     }</a:t>
            </a:r>
          </a:p>
          <a:p>
            <a:pPr marL="0" indent="0">
              <a:buNone/>
            </a:pPr>
            <a:r>
              <a:rPr lang="en-US" altLang="en-US" sz="1350" dirty="0"/>
              <a:t>}</a:t>
            </a:r>
          </a:p>
          <a:p>
            <a:pPr marL="0" indent="0">
              <a:buNone/>
            </a:pPr>
            <a:endParaRPr lang="en-US" altLang="en-US" sz="1350" dirty="0"/>
          </a:p>
          <a:p>
            <a:pPr marL="0" indent="0">
              <a:buNone/>
            </a:pPr>
            <a:endParaRPr lang="en-US" altLang="en-US" sz="1800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9D62EE8D-80F0-4A23-84B1-DEF4A91A6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1019175"/>
            <a:ext cx="2258616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Activity life cyc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14095">
              <a:defRPr sz="14960"/>
            </a:lvl1pPr>
          </a:lstStyle>
          <a:p>
            <a:r>
              <a:rPr sz="7200" dirty="0"/>
              <a:t>Activity life cycle</a:t>
            </a:r>
          </a:p>
        </p:txBody>
      </p:sp>
      <p:sp>
        <p:nvSpPr>
          <p:cNvPr id="180" name="Android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t>Android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0490FA-2A63-4976-A730-14BE7F815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422" y="0"/>
            <a:ext cx="75211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85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What is android?</a:t>
            </a:r>
            <a:br>
              <a:rPr lang="en-US" dirty="0"/>
            </a:br>
            <a:r>
              <a:rPr lang="en-US" sz="1400" b="0" dirty="0"/>
              <a:t>Android is a mobile operating system based on a modified version of the Linux kernel and other open source software, designed primarily for touchscreen mobile devices such as smartphones and tabs.</a:t>
            </a:r>
            <a:endParaRPr dirty="0">
              <a:solidFill>
                <a:schemeClr val="accent5"/>
              </a:solidFill>
            </a:endParaRPr>
          </a:p>
        </p:txBody>
      </p:sp>
      <p:grpSp>
        <p:nvGrpSpPr>
          <p:cNvPr id="94" name="Google Shape;94;p16"/>
          <p:cNvGrpSpPr/>
          <p:nvPr/>
        </p:nvGrpSpPr>
        <p:grpSpPr>
          <a:xfrm>
            <a:off x="6781388" y="2488085"/>
            <a:ext cx="2212050" cy="2513020"/>
            <a:chOff x="6803275" y="419419"/>
            <a:chExt cx="2212050" cy="2513020"/>
          </a:xfrm>
        </p:grpSpPr>
        <p:pic>
          <p:nvPicPr>
            <p:cNvPr id="95" name="Google Shape;95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6" descr="Piece of duct tape sticking a note to the slide"/>
            <p:cNvPicPr preferRelativeResize="0"/>
            <p:nvPr/>
          </p:nvPicPr>
          <p:blipFill rotWithShape="1">
            <a:blip r:embed="rId4">
              <a:alphaModFix/>
            </a:blip>
            <a:srcRect l="9244" t="5926" r="2118" b="10011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16"/>
            <p:cNvSpPr txBox="1"/>
            <p:nvPr/>
          </p:nvSpPr>
          <p:spPr>
            <a:xfrm>
              <a:off x="6953787" y="701712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b="1" dirty="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Interesting fact</a:t>
              </a:r>
              <a:endParaRPr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>
                <a:spcBef>
                  <a:spcPts val="800"/>
                </a:spcBef>
                <a:buClr>
                  <a:schemeClr val="dk2"/>
                </a:buClr>
                <a:buSzPts val="1100"/>
              </a:pPr>
              <a:r>
                <a:rPr lang="en-US" sz="1200" dirty="0">
                  <a:solidFill>
                    <a:schemeClr val="dk2"/>
                  </a:solidFill>
                  <a:latin typeface="Raleway"/>
                </a:rPr>
                <a:t>Android Green Robot Logo Was Inspired By Bathroom Sign</a:t>
              </a:r>
              <a:r>
                <a:rPr lang="en" sz="1200" b="1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.</a:t>
              </a:r>
              <a:r>
                <a:rPr lang="en" sz="120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sz="120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800"/>
                </a:spcAft>
                <a:buNone/>
              </a:pPr>
              <a:endParaRPr sz="12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F8EB98-D095-410D-8099-DF6292B92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46" y="718879"/>
            <a:ext cx="8830907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420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WHAT Is activity life cycle?"/>
          <p:cNvSpPr txBox="1">
            <a:spLocks noGrp="1"/>
          </p:cNvSpPr>
          <p:nvPr>
            <p:ph type="title"/>
          </p:nvPr>
        </p:nvSpPr>
        <p:spPr>
          <a:xfrm>
            <a:off x="1918469" y="0"/>
            <a:ext cx="6321600" cy="6354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sz="2400" dirty="0"/>
              <a:t>WHAT Is activity life cycle?</a:t>
            </a:r>
          </a:p>
        </p:txBody>
      </p:sp>
      <p:sp>
        <p:nvSpPr>
          <p:cNvPr id="184" name="It is a set of predefined states in which an activity can be…"/>
          <p:cNvSpPr txBox="1">
            <a:spLocks noGrp="1"/>
          </p:cNvSpPr>
          <p:nvPr>
            <p:ph type="body" idx="1"/>
          </p:nvPr>
        </p:nvSpPr>
        <p:spPr>
          <a:xfrm>
            <a:off x="1054012" y="482203"/>
            <a:ext cx="6321600" cy="3002400"/>
          </a:xfrm>
          <a:prstGeom prst="rect">
            <a:avLst/>
          </a:prstGeom>
        </p:spPr>
        <p:txBody>
          <a:bodyPr/>
          <a:lstStyle/>
          <a:p>
            <a:pPr marL="225009" indent="-225009" defTabSz="295726">
              <a:spcBef>
                <a:spcPts val="1371"/>
              </a:spcBef>
              <a:defRPr sz="3264"/>
            </a:pPr>
            <a:r>
              <a:rPr sz="2000" dirty="0"/>
              <a:t>It is a set of predefined states in which an activity can be</a:t>
            </a:r>
          </a:p>
          <a:p>
            <a:pPr marL="225009" indent="-225009" defTabSz="295726">
              <a:spcBef>
                <a:spcPts val="1371"/>
              </a:spcBef>
              <a:defRPr sz="3264"/>
            </a:pPr>
            <a:r>
              <a:rPr sz="2000" dirty="0"/>
              <a:t>[create, start, pause, resume, stop, restart, destroy]</a:t>
            </a:r>
          </a:p>
          <a:p>
            <a:pPr marL="225009" indent="-225009" defTabSz="295726">
              <a:spcBef>
                <a:spcPts val="1371"/>
              </a:spcBef>
              <a:defRPr sz="3264"/>
            </a:pPr>
            <a:r>
              <a:rPr sz="2000" dirty="0"/>
              <a:t>The 7 lifecycle method of Activity describes how activity will behave at different states.</a:t>
            </a:r>
          </a:p>
          <a:p>
            <a:pPr marL="225009" indent="-225009" defTabSz="295726">
              <a:spcBef>
                <a:spcPts val="1371"/>
              </a:spcBef>
              <a:defRPr sz="3264"/>
            </a:pPr>
            <a:r>
              <a:rPr sz="2000" dirty="0"/>
              <a:t>As a user navigates through the app, Activity instances in your app transition through different stages in their life-cycle.</a:t>
            </a:r>
          </a:p>
          <a:p>
            <a:pPr marL="225009" indent="-225009" defTabSz="295726">
              <a:spcBef>
                <a:spcPts val="1371"/>
              </a:spcBef>
              <a:defRPr sz="3264"/>
            </a:pPr>
            <a:r>
              <a:rPr sz="2000" dirty="0"/>
              <a:t>The Activity class provides a number of callbacks that allow the activity to know that a state has changed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Activity life cycle"/>
          <p:cNvSpPr txBox="1">
            <a:spLocks noGrp="1"/>
          </p:cNvSpPr>
          <p:nvPr>
            <p:ph type="title"/>
          </p:nvPr>
        </p:nvSpPr>
        <p:spPr>
          <a:xfrm>
            <a:off x="557291" y="1612491"/>
            <a:ext cx="5986666" cy="393124"/>
          </a:xfrm>
          <a:prstGeom prst="rect">
            <a:avLst/>
          </a:prstGeom>
        </p:spPr>
        <p:txBody>
          <a:bodyPr/>
          <a:lstStyle/>
          <a:p>
            <a:pPr lvl="1" defTabSz="246438">
              <a:spcBef>
                <a:spcPts val="1160"/>
              </a:spcBef>
              <a:defRPr sz="4800"/>
            </a:pPr>
            <a:r>
              <a:rPr sz="2400" dirty="0"/>
              <a:t>Activity life cycle</a:t>
            </a:r>
          </a:p>
        </p:txBody>
      </p:sp>
      <p:sp>
        <p:nvSpPr>
          <p:cNvPr id="188" name="onCreate( );…"/>
          <p:cNvSpPr txBox="1">
            <a:spLocks noGrp="1"/>
          </p:cNvSpPr>
          <p:nvPr>
            <p:ph type="body" idx="1"/>
          </p:nvPr>
        </p:nvSpPr>
        <p:spPr>
          <a:xfrm>
            <a:off x="4253041" y="0"/>
            <a:ext cx="4581832" cy="5417574"/>
          </a:xfrm>
          <a:prstGeom prst="rect">
            <a:avLst/>
          </a:prstGeom>
        </p:spPr>
        <p:txBody>
          <a:bodyPr/>
          <a:lstStyle/>
          <a:p>
            <a:pPr marL="112504" indent="-112504" defTabSz="147863">
              <a:spcBef>
                <a:spcPts val="685"/>
              </a:spcBef>
              <a:defRPr sz="1632"/>
            </a:pPr>
            <a:r>
              <a:rPr sz="1600" dirty="0" err="1"/>
              <a:t>onCreate</a:t>
            </a:r>
            <a:r>
              <a:rPr sz="1600" dirty="0"/>
              <a:t>( );</a:t>
            </a:r>
          </a:p>
          <a:p>
            <a:pPr marL="225009" lvl="1" indent="-112504" defTabSz="147863">
              <a:spcBef>
                <a:spcPts val="685"/>
              </a:spcBef>
              <a:defRPr sz="1632"/>
            </a:pPr>
            <a:r>
              <a:rPr sz="1600" dirty="0"/>
              <a:t>when the activity is first created.</a:t>
            </a:r>
          </a:p>
          <a:p>
            <a:pPr marL="112504" indent="-112504" defTabSz="147863">
              <a:spcBef>
                <a:spcPts val="685"/>
              </a:spcBef>
              <a:defRPr sz="1632"/>
            </a:pPr>
            <a:r>
              <a:rPr sz="1600" dirty="0" err="1"/>
              <a:t>onStart</a:t>
            </a:r>
            <a:r>
              <a:rPr sz="1600" dirty="0"/>
              <a:t>( );</a:t>
            </a:r>
          </a:p>
          <a:p>
            <a:pPr marL="225009" lvl="1" indent="-112504" defTabSz="147863">
              <a:spcBef>
                <a:spcPts val="685"/>
              </a:spcBef>
              <a:defRPr sz="1632"/>
            </a:pPr>
            <a:r>
              <a:rPr sz="1600" dirty="0"/>
              <a:t>when the activity becomes visible to the user</a:t>
            </a:r>
          </a:p>
          <a:p>
            <a:pPr marL="112504" indent="-112504" defTabSz="147863">
              <a:spcBef>
                <a:spcPts val="685"/>
              </a:spcBef>
              <a:defRPr sz="1632"/>
            </a:pPr>
            <a:r>
              <a:rPr sz="1600" dirty="0" err="1"/>
              <a:t>onPause</a:t>
            </a:r>
            <a:r>
              <a:rPr sz="1600" dirty="0"/>
              <a:t>( );</a:t>
            </a:r>
          </a:p>
          <a:p>
            <a:pPr marL="225009" lvl="1" indent="-112504" defTabSz="147863">
              <a:spcBef>
                <a:spcPts val="685"/>
              </a:spcBef>
              <a:defRPr sz="1632"/>
            </a:pPr>
            <a:r>
              <a:rPr sz="1600" dirty="0"/>
              <a:t>when the current activity is being paused</a:t>
            </a:r>
          </a:p>
          <a:p>
            <a:pPr marL="112504" indent="-112504" defTabSz="147863">
              <a:spcBef>
                <a:spcPts val="685"/>
              </a:spcBef>
              <a:defRPr sz="1632"/>
            </a:pPr>
            <a:r>
              <a:rPr sz="1600" dirty="0" err="1"/>
              <a:t>onResume</a:t>
            </a:r>
            <a:r>
              <a:rPr sz="1600" dirty="0"/>
              <a:t>( );</a:t>
            </a:r>
          </a:p>
          <a:p>
            <a:pPr marL="225009" lvl="1" indent="-112504" defTabSz="147863">
              <a:spcBef>
                <a:spcPts val="685"/>
              </a:spcBef>
              <a:defRPr sz="1632"/>
            </a:pPr>
            <a:r>
              <a:rPr sz="1600" dirty="0"/>
              <a:t>when the user starts interacting with the application</a:t>
            </a:r>
          </a:p>
          <a:p>
            <a:pPr marL="112504" indent="-112504" defTabSz="147863">
              <a:spcBef>
                <a:spcPts val="685"/>
              </a:spcBef>
              <a:defRPr sz="1632"/>
            </a:pPr>
            <a:r>
              <a:rPr sz="1600" dirty="0" err="1"/>
              <a:t>onStop</a:t>
            </a:r>
            <a:r>
              <a:rPr sz="1600" dirty="0"/>
              <a:t>( );</a:t>
            </a:r>
          </a:p>
          <a:p>
            <a:pPr marL="225009" lvl="1" indent="-112504" defTabSz="147863">
              <a:spcBef>
                <a:spcPts val="685"/>
              </a:spcBef>
              <a:defRPr sz="1632"/>
            </a:pPr>
            <a:r>
              <a:rPr sz="1600" dirty="0"/>
              <a:t>when the activity is no longer visible</a:t>
            </a:r>
          </a:p>
          <a:p>
            <a:pPr marL="112504" indent="-112504" defTabSz="147863">
              <a:spcBef>
                <a:spcPts val="685"/>
              </a:spcBef>
              <a:defRPr sz="1632"/>
            </a:pPr>
            <a:r>
              <a:rPr sz="1600" dirty="0" err="1"/>
              <a:t>onRestart</a:t>
            </a:r>
            <a:r>
              <a:rPr sz="1600" dirty="0"/>
              <a:t>( );</a:t>
            </a:r>
          </a:p>
          <a:p>
            <a:pPr marL="225009" lvl="1" indent="-112504" defTabSz="147863">
              <a:spcBef>
                <a:spcPts val="685"/>
              </a:spcBef>
              <a:defRPr sz="1632"/>
            </a:pPr>
            <a:r>
              <a:rPr sz="1600" dirty="0"/>
              <a:t>when the activity restarts after stopping it</a:t>
            </a:r>
          </a:p>
          <a:p>
            <a:pPr marL="112504" indent="-112504" defTabSz="147863">
              <a:spcBef>
                <a:spcPts val="685"/>
              </a:spcBef>
              <a:defRPr sz="1632"/>
            </a:pPr>
            <a:r>
              <a:rPr sz="1600" dirty="0" err="1"/>
              <a:t>onDestory</a:t>
            </a:r>
            <a:r>
              <a:rPr sz="1600" dirty="0"/>
              <a:t>( );</a:t>
            </a:r>
          </a:p>
          <a:p>
            <a:pPr marL="225009" lvl="1" indent="-112504" defTabSz="147863">
              <a:spcBef>
                <a:spcPts val="685"/>
              </a:spcBef>
              <a:defRPr sz="1632"/>
            </a:pPr>
            <a:r>
              <a:rPr sz="1600" dirty="0"/>
              <a:t>before the activity is destroyed by the system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onCreate( )"/>
          <p:cNvSpPr/>
          <p:nvPr/>
        </p:nvSpPr>
        <p:spPr>
          <a:xfrm>
            <a:off x="3677915" y="659680"/>
            <a:ext cx="1023139" cy="36233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>
              <a:defRPr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sz="738"/>
              <a:t>onCreate( )</a:t>
            </a:r>
          </a:p>
        </p:txBody>
      </p:sp>
      <p:sp>
        <p:nvSpPr>
          <p:cNvPr id="192" name="onStart( )"/>
          <p:cNvSpPr/>
          <p:nvPr/>
        </p:nvSpPr>
        <p:spPr>
          <a:xfrm>
            <a:off x="3677915" y="1199491"/>
            <a:ext cx="1023139" cy="36233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>
              <a:defRPr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sz="738"/>
              <a:t>onStart( )</a:t>
            </a:r>
          </a:p>
        </p:txBody>
      </p:sp>
      <p:sp>
        <p:nvSpPr>
          <p:cNvPr id="193" name="onResume( )"/>
          <p:cNvSpPr/>
          <p:nvPr/>
        </p:nvSpPr>
        <p:spPr>
          <a:xfrm>
            <a:off x="3677915" y="1835051"/>
            <a:ext cx="1023139" cy="36233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>
              <a:defRPr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sz="738"/>
              <a:t>onResume( )</a:t>
            </a:r>
          </a:p>
        </p:txBody>
      </p:sp>
      <p:sp>
        <p:nvSpPr>
          <p:cNvPr id="194" name="onPause( )"/>
          <p:cNvSpPr/>
          <p:nvPr/>
        </p:nvSpPr>
        <p:spPr>
          <a:xfrm>
            <a:off x="3677915" y="3130971"/>
            <a:ext cx="1023139" cy="36233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>
              <a:defRPr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sz="738"/>
              <a:t>onPause( )</a:t>
            </a:r>
          </a:p>
        </p:txBody>
      </p:sp>
      <p:sp>
        <p:nvSpPr>
          <p:cNvPr id="195" name="onStop( )"/>
          <p:cNvSpPr/>
          <p:nvPr/>
        </p:nvSpPr>
        <p:spPr>
          <a:xfrm>
            <a:off x="3677915" y="3725694"/>
            <a:ext cx="1023139" cy="36233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>
              <a:defRPr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sz="738"/>
              <a:t>onStop( )</a:t>
            </a:r>
          </a:p>
        </p:txBody>
      </p:sp>
      <p:sp>
        <p:nvSpPr>
          <p:cNvPr id="196" name="onDestory( )"/>
          <p:cNvSpPr/>
          <p:nvPr/>
        </p:nvSpPr>
        <p:spPr>
          <a:xfrm>
            <a:off x="3677915" y="4320416"/>
            <a:ext cx="1023139" cy="36233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>
              <a:defRPr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sz="738"/>
              <a:t>onDestory( )</a:t>
            </a:r>
          </a:p>
        </p:txBody>
      </p:sp>
      <p:sp>
        <p:nvSpPr>
          <p:cNvPr id="197" name="Activity Running"/>
          <p:cNvSpPr/>
          <p:nvPr/>
        </p:nvSpPr>
        <p:spPr>
          <a:xfrm>
            <a:off x="3284555" y="2536249"/>
            <a:ext cx="1809858" cy="362333"/>
          </a:xfrm>
          <a:prstGeom prst="roundRect">
            <a:avLst>
              <a:gd name="adj" fmla="val 27726"/>
            </a:avLst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b"/>
          <a:lstStyle>
            <a:lvl1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rPr sz="1476"/>
              <a:t>Activity Running</a:t>
            </a:r>
          </a:p>
        </p:txBody>
      </p:sp>
      <p:sp>
        <p:nvSpPr>
          <p:cNvPr id="198" name="End"/>
          <p:cNvSpPr/>
          <p:nvPr/>
        </p:nvSpPr>
        <p:spPr>
          <a:xfrm>
            <a:off x="5178102" y="4320416"/>
            <a:ext cx="1023139" cy="362333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rPr sz="1476"/>
              <a:t>End</a:t>
            </a:r>
          </a:p>
        </p:txBody>
      </p:sp>
      <p:sp>
        <p:nvSpPr>
          <p:cNvPr id="199" name="Line"/>
          <p:cNvSpPr/>
          <p:nvPr/>
        </p:nvSpPr>
        <p:spPr>
          <a:xfrm>
            <a:off x="4189484" y="1025937"/>
            <a:ext cx="1" cy="169630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 algn="ctr">
              <a:lnSpc>
                <a:spcPct val="80000"/>
              </a:lnSpc>
              <a:defRPr sz="2800" cap="all">
                <a:latin typeface="+mn-lt"/>
                <a:ea typeface="+mn-ea"/>
                <a:cs typeface="+mn-cs"/>
                <a:sym typeface="DIN Condensed"/>
              </a:defRPr>
            </a:pPr>
            <a:endParaRPr sz="1476"/>
          </a:p>
        </p:txBody>
      </p:sp>
      <p:sp>
        <p:nvSpPr>
          <p:cNvPr id="200" name="Line"/>
          <p:cNvSpPr/>
          <p:nvPr/>
        </p:nvSpPr>
        <p:spPr>
          <a:xfrm>
            <a:off x="4189484" y="1539508"/>
            <a:ext cx="1" cy="314967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 algn="ctr">
              <a:lnSpc>
                <a:spcPct val="80000"/>
              </a:lnSpc>
              <a:defRPr sz="2800" cap="all">
                <a:latin typeface="+mn-lt"/>
                <a:ea typeface="+mn-ea"/>
                <a:cs typeface="+mn-cs"/>
                <a:sym typeface="DIN Condensed"/>
              </a:defRPr>
            </a:pPr>
            <a:endParaRPr sz="1476"/>
          </a:p>
        </p:txBody>
      </p:sp>
      <p:sp>
        <p:nvSpPr>
          <p:cNvPr id="201" name="Line"/>
          <p:cNvSpPr/>
          <p:nvPr/>
        </p:nvSpPr>
        <p:spPr>
          <a:xfrm>
            <a:off x="4189484" y="2195361"/>
            <a:ext cx="1" cy="314967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 algn="ctr">
              <a:lnSpc>
                <a:spcPct val="80000"/>
              </a:lnSpc>
              <a:defRPr sz="2800" cap="all">
                <a:latin typeface="+mn-lt"/>
                <a:ea typeface="+mn-ea"/>
                <a:cs typeface="+mn-cs"/>
                <a:sym typeface="DIN Condensed"/>
              </a:defRPr>
            </a:pPr>
            <a:endParaRPr sz="1476"/>
          </a:p>
        </p:txBody>
      </p:sp>
      <p:sp>
        <p:nvSpPr>
          <p:cNvPr id="202" name="Line"/>
          <p:cNvSpPr/>
          <p:nvPr/>
        </p:nvSpPr>
        <p:spPr>
          <a:xfrm>
            <a:off x="4189484" y="2910732"/>
            <a:ext cx="1" cy="208089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 algn="ctr">
              <a:lnSpc>
                <a:spcPct val="80000"/>
              </a:lnSpc>
              <a:defRPr sz="2800" cap="all">
                <a:latin typeface="+mn-lt"/>
                <a:ea typeface="+mn-ea"/>
                <a:cs typeface="+mn-cs"/>
                <a:sym typeface="DIN Condensed"/>
              </a:defRPr>
            </a:pPr>
            <a:endParaRPr sz="1476"/>
          </a:p>
        </p:txBody>
      </p:sp>
      <p:sp>
        <p:nvSpPr>
          <p:cNvPr id="203" name="Line"/>
          <p:cNvSpPr/>
          <p:nvPr/>
        </p:nvSpPr>
        <p:spPr>
          <a:xfrm>
            <a:off x="4189484" y="3501862"/>
            <a:ext cx="1" cy="225453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 algn="ctr">
              <a:lnSpc>
                <a:spcPct val="80000"/>
              </a:lnSpc>
              <a:defRPr sz="2800" cap="all">
                <a:latin typeface="+mn-lt"/>
                <a:ea typeface="+mn-ea"/>
                <a:cs typeface="+mn-cs"/>
                <a:sym typeface="DIN Condensed"/>
              </a:defRPr>
            </a:pPr>
            <a:endParaRPr sz="1476"/>
          </a:p>
        </p:txBody>
      </p:sp>
      <p:sp>
        <p:nvSpPr>
          <p:cNvPr id="204" name="Line"/>
          <p:cNvSpPr/>
          <p:nvPr/>
        </p:nvSpPr>
        <p:spPr>
          <a:xfrm>
            <a:off x="4189484" y="4091495"/>
            <a:ext cx="1" cy="225453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 algn="ctr">
              <a:lnSpc>
                <a:spcPct val="80000"/>
              </a:lnSpc>
              <a:defRPr sz="2800" cap="all">
                <a:latin typeface="+mn-lt"/>
                <a:ea typeface="+mn-ea"/>
                <a:cs typeface="+mn-cs"/>
                <a:sym typeface="DIN Condensed"/>
              </a:defRPr>
            </a:pPr>
            <a:endParaRPr sz="1476"/>
          </a:p>
        </p:txBody>
      </p:sp>
      <p:sp>
        <p:nvSpPr>
          <p:cNvPr id="205" name="Line"/>
          <p:cNvSpPr/>
          <p:nvPr/>
        </p:nvSpPr>
        <p:spPr>
          <a:xfrm>
            <a:off x="4710977" y="4465604"/>
            <a:ext cx="457202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 algn="ctr">
              <a:lnSpc>
                <a:spcPct val="80000"/>
              </a:lnSpc>
              <a:defRPr sz="2800" cap="all">
                <a:latin typeface="+mn-lt"/>
                <a:ea typeface="+mn-ea"/>
                <a:cs typeface="+mn-cs"/>
                <a:sym typeface="DIN Condensed"/>
              </a:defRPr>
            </a:pPr>
            <a:endParaRPr sz="1476"/>
          </a:p>
        </p:txBody>
      </p:sp>
      <p:sp>
        <p:nvSpPr>
          <p:cNvPr id="206" name="onRestart( )"/>
          <p:cNvSpPr/>
          <p:nvPr/>
        </p:nvSpPr>
        <p:spPr>
          <a:xfrm>
            <a:off x="1628552" y="1196022"/>
            <a:ext cx="1023139" cy="36233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>
              <a:defRPr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sz="738"/>
              <a:t>onRestart( )</a:t>
            </a:r>
          </a:p>
        </p:txBody>
      </p:sp>
      <p:sp>
        <p:nvSpPr>
          <p:cNvPr id="207" name="Line"/>
          <p:cNvSpPr/>
          <p:nvPr/>
        </p:nvSpPr>
        <p:spPr>
          <a:xfrm>
            <a:off x="2677092" y="1358378"/>
            <a:ext cx="1023139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 algn="ctr">
              <a:lnSpc>
                <a:spcPct val="80000"/>
              </a:lnSpc>
              <a:defRPr sz="2800" cap="all">
                <a:latin typeface="+mn-lt"/>
                <a:ea typeface="+mn-ea"/>
                <a:cs typeface="+mn-cs"/>
                <a:sym typeface="DIN Condensed"/>
              </a:defRPr>
            </a:pPr>
            <a:endParaRPr sz="1476"/>
          </a:p>
        </p:txBody>
      </p:sp>
      <p:sp>
        <p:nvSpPr>
          <p:cNvPr id="208" name="Line"/>
          <p:cNvSpPr/>
          <p:nvPr/>
        </p:nvSpPr>
        <p:spPr>
          <a:xfrm flipV="1">
            <a:off x="2075672" y="1539056"/>
            <a:ext cx="1" cy="2450794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26789" tIns="26789" rIns="26789" bIns="26789" anchor="ctr"/>
          <a:lstStyle/>
          <a:p>
            <a:pPr algn="ctr">
              <a:lnSpc>
                <a:spcPct val="80000"/>
              </a:lnSpc>
              <a:defRPr sz="2800" cap="all">
                <a:latin typeface="+mn-lt"/>
                <a:ea typeface="+mn-ea"/>
                <a:cs typeface="+mn-cs"/>
                <a:sym typeface="DIN Condensed"/>
              </a:defRPr>
            </a:pPr>
            <a:endParaRPr sz="1476"/>
          </a:p>
        </p:txBody>
      </p:sp>
      <p:sp>
        <p:nvSpPr>
          <p:cNvPr id="209" name="Line"/>
          <p:cNvSpPr/>
          <p:nvPr/>
        </p:nvSpPr>
        <p:spPr>
          <a:xfrm flipH="1">
            <a:off x="2075464" y="3975334"/>
            <a:ext cx="1647841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26789" tIns="26789" rIns="26789" bIns="26789" anchor="ctr"/>
          <a:lstStyle/>
          <a:p>
            <a:pPr algn="ctr">
              <a:lnSpc>
                <a:spcPct val="80000"/>
              </a:lnSpc>
              <a:defRPr sz="2800" cap="all">
                <a:latin typeface="+mn-lt"/>
                <a:ea typeface="+mn-ea"/>
                <a:cs typeface="+mn-cs"/>
                <a:sym typeface="DIN Condensed"/>
              </a:defRPr>
            </a:pPr>
            <a:endParaRPr sz="1476"/>
          </a:p>
        </p:txBody>
      </p:sp>
      <p:sp>
        <p:nvSpPr>
          <p:cNvPr id="210" name="Launched"/>
          <p:cNvSpPr/>
          <p:nvPr/>
        </p:nvSpPr>
        <p:spPr>
          <a:xfrm>
            <a:off x="1628552" y="657947"/>
            <a:ext cx="1023139" cy="362333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rPr sz="1476" dirty="0"/>
              <a:t>Launched</a:t>
            </a:r>
          </a:p>
        </p:txBody>
      </p:sp>
      <p:sp>
        <p:nvSpPr>
          <p:cNvPr id="211" name="Line"/>
          <p:cNvSpPr/>
          <p:nvPr/>
        </p:nvSpPr>
        <p:spPr>
          <a:xfrm>
            <a:off x="2677092" y="839113"/>
            <a:ext cx="1023139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 algn="ctr">
              <a:lnSpc>
                <a:spcPct val="80000"/>
              </a:lnSpc>
              <a:defRPr sz="2800" cap="all">
                <a:latin typeface="+mn-lt"/>
                <a:ea typeface="+mn-ea"/>
                <a:cs typeface="+mn-cs"/>
                <a:sym typeface="DIN Condensed"/>
              </a:defRPr>
            </a:pPr>
            <a:endParaRPr sz="1476"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nutshell.liv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nutshell.</a:t>
            </a:r>
            <a:r>
              <a:rPr lang="en-US" dirty="0"/>
              <a:t>Geniobits.com</a:t>
            </a:r>
            <a:endParaRPr dirty="0"/>
          </a:p>
        </p:txBody>
      </p:sp>
      <p:sp>
        <p:nvSpPr>
          <p:cNvPr id="214" name="Android development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Android development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Let’s do it practicall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z="12000"/>
            </a:lvl1pPr>
          </a:lstStyle>
          <a:p>
            <a:r>
              <a:rPr sz="7200" dirty="0"/>
              <a:t>Let’s do it practically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F1D485-45C6-40F1-BA43-CC4F00AD4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442" y="537878"/>
            <a:ext cx="7097115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04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Handl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Handlers </a:t>
            </a:r>
          </a:p>
        </p:txBody>
      </p:sp>
      <p:sp>
        <p:nvSpPr>
          <p:cNvPr id="222" name="Android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t>Android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roup"/>
          <p:cNvGrpSpPr/>
          <p:nvPr/>
        </p:nvGrpSpPr>
        <p:grpSpPr>
          <a:xfrm>
            <a:off x="1913186" y="1113525"/>
            <a:ext cx="1661812" cy="3117369"/>
            <a:chOff x="0" y="0"/>
            <a:chExt cx="3151287" cy="5911454"/>
          </a:xfrm>
        </p:grpSpPr>
        <p:sp>
          <p:nvSpPr>
            <p:cNvPr id="225" name="Rounded Rectangle"/>
            <p:cNvSpPr/>
            <p:nvPr/>
          </p:nvSpPr>
          <p:spPr>
            <a:xfrm>
              <a:off x="0" y="0"/>
              <a:ext cx="3151287" cy="5911454"/>
            </a:xfrm>
            <a:prstGeom prst="roundRect">
              <a:avLst>
                <a:gd name="adj" fmla="val 15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 sz="1476"/>
            </a:p>
          </p:txBody>
        </p:sp>
        <p:sp>
          <p:nvSpPr>
            <p:cNvPr id="226" name="00:00:00"/>
            <p:cNvSpPr txBox="1"/>
            <p:nvPr/>
          </p:nvSpPr>
          <p:spPr>
            <a:xfrm>
              <a:off x="782673" y="584907"/>
              <a:ext cx="1742593" cy="569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rPr sz="1600" dirty="0"/>
                <a:t>00:00:00</a:t>
              </a:r>
            </a:p>
          </p:txBody>
        </p:sp>
        <p:sp>
          <p:nvSpPr>
            <p:cNvPr id="227" name="Start"/>
            <p:cNvSpPr/>
            <p:nvPr/>
          </p:nvSpPr>
          <p:spPr>
            <a:xfrm>
              <a:off x="537444" y="1303612"/>
              <a:ext cx="1981386" cy="651687"/>
            </a:xfrm>
            <a:prstGeom prst="roundRect">
              <a:avLst>
                <a:gd name="adj" fmla="val 39437"/>
              </a:avLst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b">
              <a:noAutofit/>
            </a:bodyPr>
            <a:lstStyle/>
            <a:p>
              <a:pPr lvl="3" algn="ctr">
                <a:lnSpc>
                  <a:spcPct val="80000"/>
                </a:lnSpc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r>
                <a:rPr sz="1600" dirty="0"/>
                <a:t>Start</a:t>
              </a:r>
            </a:p>
          </p:txBody>
        </p:sp>
        <p:sp>
          <p:nvSpPr>
            <p:cNvPr id="228" name="Reset"/>
            <p:cNvSpPr/>
            <p:nvPr/>
          </p:nvSpPr>
          <p:spPr>
            <a:xfrm>
              <a:off x="662818" y="3000505"/>
              <a:ext cx="1633810" cy="742216"/>
            </a:xfrm>
            <a:prstGeom prst="roundRect">
              <a:avLst>
                <a:gd name="adj" fmla="val 39437"/>
              </a:avLst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b">
              <a:noAutofit/>
            </a:bodyPr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lvl1pPr>
            </a:lstStyle>
            <a:p>
              <a:r>
                <a:rPr sz="1476" dirty="0"/>
                <a:t>Reset</a:t>
              </a:r>
            </a:p>
          </p:txBody>
        </p:sp>
        <p:sp>
          <p:nvSpPr>
            <p:cNvPr id="229" name="Stop"/>
            <p:cNvSpPr/>
            <p:nvPr/>
          </p:nvSpPr>
          <p:spPr>
            <a:xfrm>
              <a:off x="701176" y="2202258"/>
              <a:ext cx="1633810" cy="621623"/>
            </a:xfrm>
            <a:prstGeom prst="roundRect">
              <a:avLst>
                <a:gd name="adj" fmla="val 39437"/>
              </a:avLst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b">
              <a:noAutofit/>
            </a:bodyPr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lvl1pPr>
            </a:lstStyle>
            <a:p>
              <a:r>
                <a:rPr sz="1476" dirty="0"/>
                <a:t>Stop</a:t>
              </a:r>
            </a:p>
          </p:txBody>
        </p:sp>
      </p:grpSp>
      <p:sp>
        <p:nvSpPr>
          <p:cNvPr id="231" name="Private Boolean isRunning;…"/>
          <p:cNvSpPr txBox="1"/>
          <p:nvPr/>
        </p:nvSpPr>
        <p:spPr>
          <a:xfrm>
            <a:off x="5005579" y="789849"/>
            <a:ext cx="2428153" cy="351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/>
          <a:p>
            <a:pPr>
              <a:lnSpc>
                <a:spcPct val="60000"/>
              </a:lnSpc>
            </a:pPr>
            <a:r>
              <a:rPr sz="1050" dirty="0"/>
              <a:t>Private Boolean </a:t>
            </a:r>
            <a:r>
              <a:rPr sz="1050" dirty="0" err="1"/>
              <a:t>isRunning</a:t>
            </a:r>
            <a:r>
              <a:rPr sz="1050" dirty="0"/>
              <a:t>;</a:t>
            </a:r>
            <a:endParaRPr lang="en-US" sz="1050" dirty="0"/>
          </a:p>
          <a:p>
            <a:pPr>
              <a:lnSpc>
                <a:spcPct val="60000"/>
              </a:lnSpc>
            </a:pPr>
            <a:endParaRPr sz="1050" dirty="0"/>
          </a:p>
          <a:p>
            <a:pPr>
              <a:lnSpc>
                <a:spcPct val="60000"/>
              </a:lnSpc>
            </a:pPr>
            <a:r>
              <a:rPr sz="1050" dirty="0"/>
              <a:t>Private int seconds;</a:t>
            </a:r>
          </a:p>
        </p:txBody>
      </p:sp>
      <p:sp>
        <p:nvSpPr>
          <p:cNvPr id="232" name="Line"/>
          <p:cNvSpPr/>
          <p:nvPr/>
        </p:nvSpPr>
        <p:spPr>
          <a:xfrm>
            <a:off x="3097451" y="2032663"/>
            <a:ext cx="1700436" cy="1"/>
          </a:xfrm>
          <a:prstGeom prst="line">
            <a:avLst/>
          </a:prstGeom>
          <a:ln w="25400">
            <a:solidFill>
              <a:schemeClr val="accent6">
                <a:hueOff val="146492"/>
                <a:satOff val="27796"/>
                <a:lumOff val="22179"/>
              </a:schemeClr>
            </a:solidFill>
            <a:miter lim="400000"/>
            <a:headEnd type="triangle" len="sm"/>
            <a:tailEnd type="arrow"/>
          </a:ln>
        </p:spPr>
        <p:txBody>
          <a:bodyPr lIns="26789" tIns="26789" rIns="26789" bIns="26789" anchor="ctr"/>
          <a:lstStyle/>
          <a:p>
            <a:pPr algn="ctr">
              <a:lnSpc>
                <a:spcPct val="80000"/>
              </a:lnSpc>
              <a:defRPr sz="2800" cap="all">
                <a:latin typeface="+mn-lt"/>
                <a:ea typeface="+mn-ea"/>
                <a:cs typeface="+mn-cs"/>
                <a:sym typeface="DIN Condensed"/>
              </a:defRPr>
            </a:pPr>
            <a:endParaRPr sz="1476"/>
          </a:p>
        </p:txBody>
      </p:sp>
      <p:sp>
        <p:nvSpPr>
          <p:cNvPr id="233" name="onClick( )"/>
          <p:cNvSpPr txBox="1"/>
          <p:nvPr/>
        </p:nvSpPr>
        <p:spPr>
          <a:xfrm>
            <a:off x="3687145" y="1848847"/>
            <a:ext cx="456455" cy="167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r>
              <a:rPr sz="738"/>
              <a:t>onClick( )</a:t>
            </a:r>
          </a:p>
        </p:txBody>
      </p:sp>
      <p:sp>
        <p:nvSpPr>
          <p:cNvPr id="234" name="isRunning = true;"/>
          <p:cNvSpPr/>
          <p:nvPr/>
        </p:nvSpPr>
        <p:spPr>
          <a:xfrm>
            <a:off x="5034939" y="1741386"/>
            <a:ext cx="1661812" cy="403254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/>
          </a:lstStyle>
          <a:p>
            <a:r>
              <a:rPr sz="738" dirty="0" err="1"/>
              <a:t>isRunning</a:t>
            </a:r>
            <a:r>
              <a:rPr sz="738" dirty="0"/>
              <a:t> = true;</a:t>
            </a:r>
          </a:p>
        </p:txBody>
      </p:sp>
      <p:sp>
        <p:nvSpPr>
          <p:cNvPr id="235" name="Line"/>
          <p:cNvSpPr/>
          <p:nvPr/>
        </p:nvSpPr>
        <p:spPr>
          <a:xfrm>
            <a:off x="3097451" y="2462094"/>
            <a:ext cx="1700436" cy="1"/>
          </a:xfrm>
          <a:prstGeom prst="line">
            <a:avLst/>
          </a:prstGeom>
          <a:ln w="25400">
            <a:solidFill>
              <a:schemeClr val="accent6">
                <a:hueOff val="146492"/>
                <a:satOff val="27796"/>
                <a:lumOff val="22179"/>
              </a:schemeClr>
            </a:solidFill>
            <a:miter lim="400000"/>
            <a:headEnd type="triangle" len="sm"/>
            <a:tailEnd type="arrow"/>
          </a:ln>
        </p:spPr>
        <p:txBody>
          <a:bodyPr lIns="26789" tIns="26789" rIns="26789" bIns="26789" anchor="ctr"/>
          <a:lstStyle/>
          <a:p>
            <a:pPr algn="ctr">
              <a:lnSpc>
                <a:spcPct val="80000"/>
              </a:lnSpc>
              <a:defRPr sz="2800" cap="all">
                <a:latin typeface="+mn-lt"/>
                <a:ea typeface="+mn-ea"/>
                <a:cs typeface="+mn-cs"/>
                <a:sym typeface="DIN Condensed"/>
              </a:defRPr>
            </a:pPr>
            <a:endParaRPr sz="1476"/>
          </a:p>
        </p:txBody>
      </p:sp>
      <p:sp>
        <p:nvSpPr>
          <p:cNvPr id="236" name="onClick( )"/>
          <p:cNvSpPr txBox="1"/>
          <p:nvPr/>
        </p:nvSpPr>
        <p:spPr>
          <a:xfrm>
            <a:off x="3687145" y="2250974"/>
            <a:ext cx="456455" cy="167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r>
              <a:rPr sz="738"/>
              <a:t>onClick( )</a:t>
            </a:r>
          </a:p>
        </p:txBody>
      </p:sp>
      <p:sp>
        <p:nvSpPr>
          <p:cNvPr id="237" name="isRunning = false;"/>
          <p:cNvSpPr/>
          <p:nvPr/>
        </p:nvSpPr>
        <p:spPr>
          <a:xfrm>
            <a:off x="5021544" y="2183405"/>
            <a:ext cx="1661812" cy="403254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/>
          </a:lstStyle>
          <a:p>
            <a:r>
              <a:rPr sz="738"/>
              <a:t>isRunning = false;</a:t>
            </a:r>
          </a:p>
        </p:txBody>
      </p:sp>
      <p:sp>
        <p:nvSpPr>
          <p:cNvPr id="238" name="Line"/>
          <p:cNvSpPr/>
          <p:nvPr/>
        </p:nvSpPr>
        <p:spPr>
          <a:xfrm>
            <a:off x="3097451" y="2828832"/>
            <a:ext cx="1700436" cy="1"/>
          </a:xfrm>
          <a:prstGeom prst="line">
            <a:avLst/>
          </a:prstGeom>
          <a:ln w="25400">
            <a:solidFill>
              <a:schemeClr val="accent6">
                <a:hueOff val="146492"/>
                <a:satOff val="27796"/>
                <a:lumOff val="22179"/>
              </a:schemeClr>
            </a:solidFill>
            <a:miter lim="400000"/>
            <a:headEnd type="triangle" len="sm"/>
            <a:tailEnd type="arrow"/>
          </a:ln>
        </p:spPr>
        <p:txBody>
          <a:bodyPr lIns="26789" tIns="26789" rIns="26789" bIns="26789" anchor="ctr"/>
          <a:lstStyle/>
          <a:p>
            <a:pPr algn="ctr">
              <a:lnSpc>
                <a:spcPct val="80000"/>
              </a:lnSpc>
              <a:defRPr sz="2800" cap="all">
                <a:latin typeface="+mn-lt"/>
                <a:ea typeface="+mn-ea"/>
                <a:cs typeface="+mn-cs"/>
                <a:sym typeface="DIN Condensed"/>
              </a:defRPr>
            </a:pPr>
            <a:endParaRPr sz="1476"/>
          </a:p>
        </p:txBody>
      </p:sp>
      <p:sp>
        <p:nvSpPr>
          <p:cNvPr id="239" name="onClick( )"/>
          <p:cNvSpPr txBox="1"/>
          <p:nvPr/>
        </p:nvSpPr>
        <p:spPr>
          <a:xfrm>
            <a:off x="3687145" y="2645016"/>
            <a:ext cx="456455" cy="167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r>
              <a:rPr sz="738"/>
              <a:t>onClick( )</a:t>
            </a:r>
          </a:p>
        </p:txBody>
      </p:sp>
      <p:sp>
        <p:nvSpPr>
          <p:cNvPr id="240" name="isRunning = false;…"/>
          <p:cNvSpPr/>
          <p:nvPr/>
        </p:nvSpPr>
        <p:spPr>
          <a:xfrm>
            <a:off x="5014847" y="2650602"/>
            <a:ext cx="1681904" cy="593028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/>
          <a:p>
            <a:pPr algn="ctr">
              <a:lnSpc>
                <a:spcPct val="30000"/>
              </a:lnSpc>
            </a:pPr>
            <a:r>
              <a:rPr lang="en-US" sz="738" dirty="0" err="1"/>
              <a:t>i</a:t>
            </a:r>
            <a:r>
              <a:rPr sz="738" dirty="0" err="1"/>
              <a:t>sRunning</a:t>
            </a:r>
            <a:r>
              <a:rPr sz="738" dirty="0"/>
              <a:t> = false;</a:t>
            </a:r>
            <a:endParaRPr lang="en-US" sz="738" dirty="0"/>
          </a:p>
          <a:p>
            <a:pPr algn="ctr">
              <a:lnSpc>
                <a:spcPct val="30000"/>
              </a:lnSpc>
            </a:pPr>
            <a:endParaRPr lang="en-US" sz="738" dirty="0"/>
          </a:p>
          <a:p>
            <a:pPr algn="ctr">
              <a:lnSpc>
                <a:spcPct val="30000"/>
              </a:lnSpc>
            </a:pPr>
            <a:endParaRPr lang="en-US" sz="738" dirty="0"/>
          </a:p>
          <a:p>
            <a:pPr algn="ctr">
              <a:lnSpc>
                <a:spcPct val="30000"/>
              </a:lnSpc>
            </a:pPr>
            <a:endParaRPr lang="en-US" sz="738" dirty="0"/>
          </a:p>
          <a:p>
            <a:pPr algn="ctr">
              <a:lnSpc>
                <a:spcPct val="30000"/>
              </a:lnSpc>
            </a:pPr>
            <a:endParaRPr lang="en-US" sz="738" dirty="0"/>
          </a:p>
          <a:p>
            <a:pPr algn="ctr">
              <a:lnSpc>
                <a:spcPct val="30000"/>
              </a:lnSpc>
            </a:pPr>
            <a:endParaRPr lang="en-US" sz="738" dirty="0"/>
          </a:p>
          <a:p>
            <a:pPr algn="ctr">
              <a:lnSpc>
                <a:spcPct val="30000"/>
              </a:lnSpc>
            </a:pPr>
            <a:endParaRPr sz="738" dirty="0"/>
          </a:p>
          <a:p>
            <a:pPr algn="ctr">
              <a:lnSpc>
                <a:spcPct val="30000"/>
              </a:lnSpc>
            </a:pPr>
            <a:r>
              <a:rPr sz="738" dirty="0"/>
              <a:t>seconds = 0;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ost Handler"/>
          <p:cNvSpPr txBox="1">
            <a:spLocks noGrp="1"/>
          </p:cNvSpPr>
          <p:nvPr>
            <p:ph type="title"/>
          </p:nvPr>
        </p:nvSpPr>
        <p:spPr>
          <a:xfrm>
            <a:off x="1283857" y="0"/>
            <a:ext cx="6321600" cy="635400"/>
          </a:xfrm>
          <a:prstGeom prst="rect">
            <a:avLst/>
          </a:prstGeom>
        </p:spPr>
        <p:txBody>
          <a:bodyPr/>
          <a:lstStyle/>
          <a:p>
            <a:pPr lvl="1" defTabSz="246438">
              <a:spcBef>
                <a:spcPts val="1160"/>
              </a:spcBef>
              <a:defRPr sz="4800"/>
            </a:pPr>
            <a:r>
              <a:rPr sz="2000" dirty="0"/>
              <a:t>Post Handler</a:t>
            </a:r>
          </a:p>
        </p:txBody>
      </p:sp>
      <p:sp>
        <p:nvSpPr>
          <p:cNvPr id="248" name="You should use handler.post( ) whenever you want to do operations on the UI thread…"/>
          <p:cNvSpPr txBox="1">
            <a:spLocks noGrp="1"/>
          </p:cNvSpPr>
          <p:nvPr>
            <p:ph type="body" idx="1"/>
          </p:nvPr>
        </p:nvSpPr>
        <p:spPr>
          <a:xfrm>
            <a:off x="983687" y="635400"/>
            <a:ext cx="6429375" cy="3303766"/>
          </a:xfrm>
          <a:prstGeom prst="rect">
            <a:avLst/>
          </a:prstGeom>
        </p:spPr>
        <p:txBody>
          <a:bodyPr/>
          <a:lstStyle/>
          <a:p>
            <a:pPr marL="222666" indent="-222666" defTabSz="292646">
              <a:spcBef>
                <a:spcPts val="1371"/>
              </a:spcBef>
              <a:defRPr sz="3230"/>
            </a:pPr>
            <a:r>
              <a:rPr sz="2000" dirty="0"/>
              <a:t>You should use </a:t>
            </a:r>
            <a:r>
              <a:rPr sz="2000" dirty="0" err="1">
                <a:solidFill>
                  <a:srgbClr val="222222"/>
                </a:solidFill>
              </a:rPr>
              <a:t>handler.post</a:t>
            </a:r>
            <a:r>
              <a:rPr sz="2000" dirty="0">
                <a:solidFill>
                  <a:srgbClr val="222222"/>
                </a:solidFill>
              </a:rPr>
              <a:t>( )</a:t>
            </a:r>
            <a:r>
              <a:rPr sz="2000" dirty="0"/>
              <a:t> whenever you want to do operations on the UI thread</a:t>
            </a:r>
          </a:p>
          <a:p>
            <a:pPr marL="222666" indent="-222666" defTabSz="292646">
              <a:spcBef>
                <a:spcPts val="1371"/>
              </a:spcBef>
              <a:defRPr sz="3230"/>
            </a:pPr>
            <a:r>
              <a:rPr sz="2000" dirty="0"/>
              <a:t>Ex. Changing </a:t>
            </a:r>
            <a:r>
              <a:rPr sz="2000" dirty="0" err="1"/>
              <a:t>textView</a:t>
            </a:r>
            <a:r>
              <a:rPr sz="2000" dirty="0"/>
              <a:t> text or color or any other UI related stuff.</a:t>
            </a:r>
          </a:p>
          <a:p>
            <a:pPr marL="222666" indent="-222666" defTabSz="292646">
              <a:spcBef>
                <a:spcPts val="1371"/>
              </a:spcBef>
              <a:defRPr sz="3230"/>
            </a:pPr>
            <a:r>
              <a:rPr sz="2000" dirty="0"/>
              <a:t>So let's say you want to change a </a:t>
            </a:r>
            <a:r>
              <a:rPr sz="2000" dirty="0" err="1"/>
              <a:t>textView's</a:t>
            </a:r>
            <a:r>
              <a:rPr sz="2000" dirty="0"/>
              <a:t> text in the callback. Because the callback is not running on the UI thread, you should use </a:t>
            </a:r>
            <a:r>
              <a:rPr sz="2000" dirty="0" err="1">
                <a:solidFill>
                  <a:srgbClr val="222222"/>
                </a:solidFill>
              </a:rPr>
              <a:t>handler.post</a:t>
            </a:r>
            <a:r>
              <a:rPr sz="2000" dirty="0">
                <a:solidFill>
                  <a:srgbClr val="222222"/>
                </a:solidFill>
              </a:rPr>
              <a:t>( )</a:t>
            </a:r>
            <a:r>
              <a:rPr sz="2000" dirty="0"/>
              <a:t>.</a:t>
            </a:r>
          </a:p>
          <a:p>
            <a:pPr marL="222666" indent="-222666" defTabSz="292646">
              <a:spcBef>
                <a:spcPts val="1371"/>
              </a:spcBef>
              <a:defRPr sz="3230"/>
            </a:pPr>
            <a:r>
              <a:rPr sz="2000" dirty="0"/>
              <a:t>In Android, as in many other UI frameworks, UI elements (widgets) can be only modified from UI thread.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>
            <a:spLocks noGrp="1"/>
          </p:cNvSpPr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600" dirty="0"/>
              <a:t>Android Version Name Is Based On </a:t>
            </a:r>
            <a:r>
              <a:rPr lang="en-US" sz="3600" dirty="0">
                <a:solidFill>
                  <a:schemeClr val="tx1"/>
                </a:solidFill>
              </a:rPr>
              <a:t>The Sweet Treats</a:t>
            </a:r>
            <a:endParaRPr sz="3600" dirty="0">
              <a:solidFill>
                <a:schemeClr val="tx1"/>
              </a:solidFill>
            </a:endParaRPr>
          </a:p>
        </p:txBody>
      </p:sp>
      <p:grpSp>
        <p:nvGrpSpPr>
          <p:cNvPr id="103" name="Google Shape;103;p17"/>
          <p:cNvGrpSpPr/>
          <p:nvPr/>
        </p:nvGrpSpPr>
        <p:grpSpPr>
          <a:xfrm>
            <a:off x="6781388" y="2447993"/>
            <a:ext cx="2212050" cy="2781734"/>
            <a:chOff x="6803275" y="395363"/>
            <a:chExt cx="2212050" cy="2537076"/>
          </a:xfrm>
        </p:grpSpPr>
        <p:pic>
          <p:nvPicPr>
            <p:cNvPr id="104" name="Google Shape;104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7" descr="Piece of duct tape sticking a note to the slide"/>
            <p:cNvPicPr preferRelativeResize="0"/>
            <p:nvPr/>
          </p:nvPicPr>
          <p:blipFill rotWithShape="1">
            <a:blip r:embed="rId4">
              <a:alphaModFix/>
            </a:blip>
            <a:srcRect l="9244" t="5926" r="2118" b="10011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1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Clr>
                  <a:schemeClr val="dk2"/>
                </a:buClr>
                <a:buSzPts val="1100"/>
              </a:pPr>
              <a:r>
                <a:rPr lang="en-US" b="1" dirty="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Interesting fact</a:t>
              </a:r>
              <a:endParaRPr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>
                <a:spcBef>
                  <a:spcPts val="800"/>
                </a:spcBef>
              </a:pPr>
              <a:r>
                <a:rPr lang="en-US" sz="1200" dirty="0">
                  <a:solidFill>
                    <a:schemeClr val="dk2"/>
                  </a:solidFill>
                  <a:latin typeface="Raleway"/>
                </a:rPr>
                <a:t>As you all know all android version are named after desserts but </a:t>
              </a:r>
            </a:p>
            <a:p>
              <a:pPr>
                <a:spcBef>
                  <a:spcPts val="800"/>
                </a:spcBef>
              </a:pPr>
              <a:r>
                <a:rPr lang="en-US" sz="1200" dirty="0">
                  <a:solidFill>
                    <a:schemeClr val="dk2"/>
                  </a:solidFill>
                  <a:latin typeface="Raleway"/>
                </a:rPr>
                <a:t>two of the android version are not named after desserts is Android 1.0 (Astro) and Android 1.1 (Bender).</a:t>
              </a:r>
              <a:endParaRPr sz="1200" dirty="0">
                <a:solidFill>
                  <a:schemeClr val="dk2"/>
                </a:solidFill>
                <a:latin typeface="Raleway"/>
                <a:sym typeface="Raleway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D4A6F4E-CA81-47EE-B698-DF07EBD50F71}"/>
              </a:ext>
            </a:extLst>
          </p:cNvPr>
          <p:cNvSpPr txBox="1"/>
          <p:nvPr/>
        </p:nvSpPr>
        <p:spPr>
          <a:xfrm>
            <a:off x="292087" y="2034957"/>
            <a:ext cx="307206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Android 1.5: Android Cupcake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Android 1.6: Android Donut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Android 2.0: Android Eclair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Android 2.2: Android Froyo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Android 2.3: Android Gingerbread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Android 3.0: Android Honeycomb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Android 4.0: Android Ice Cream Sandwich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Android 4.1 to 4.3.1: Android Jelly Bean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Android 4.4 to 4.4.4: Android KitKat</a:t>
            </a: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3E6E64-54FD-478C-948D-63CD2CA4F28E}"/>
              </a:ext>
            </a:extLst>
          </p:cNvPr>
          <p:cNvSpPr txBox="1"/>
          <p:nvPr/>
        </p:nvSpPr>
        <p:spPr>
          <a:xfrm>
            <a:off x="3505675" y="2034957"/>
            <a:ext cx="30720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Android 5.0 to 5.1.1: Android Lollipop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Android 6.0 to 6.0.1: Android Marshmallow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Android 7.0 to 7.1: Android Nougat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Android 8.0 to Android 8.1: Android Oreo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Android 9.0: Android Pie</a:t>
            </a: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ost Handler"/>
          <p:cNvSpPr txBox="1">
            <a:spLocks noGrp="1"/>
          </p:cNvSpPr>
          <p:nvPr>
            <p:ph type="title"/>
          </p:nvPr>
        </p:nvSpPr>
        <p:spPr>
          <a:xfrm>
            <a:off x="0" y="0"/>
            <a:ext cx="6321600" cy="635400"/>
          </a:xfrm>
          <a:prstGeom prst="rect">
            <a:avLst/>
          </a:prstGeom>
        </p:spPr>
        <p:txBody>
          <a:bodyPr/>
          <a:lstStyle/>
          <a:p>
            <a:pPr lvl="1" defTabSz="246438">
              <a:spcBef>
                <a:spcPts val="1160"/>
              </a:spcBef>
              <a:defRPr sz="4800"/>
            </a:pPr>
            <a:r>
              <a:rPr sz="2000" dirty="0"/>
              <a:t>Post Handler</a:t>
            </a:r>
          </a:p>
        </p:txBody>
      </p:sp>
      <p:sp>
        <p:nvSpPr>
          <p:cNvPr id="252" name="Syntax…"/>
          <p:cNvSpPr txBox="1">
            <a:spLocks noGrp="1"/>
          </p:cNvSpPr>
          <p:nvPr>
            <p:ph type="body" idx="1"/>
          </p:nvPr>
        </p:nvSpPr>
        <p:spPr>
          <a:xfrm>
            <a:off x="1357313" y="1446610"/>
            <a:ext cx="6429375" cy="3303766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Syntax</a:t>
            </a:r>
          </a:p>
          <a:p>
            <a:pPr marL="0" lvl="3" indent="0" defTabSz="241082">
              <a:lnSpc>
                <a:spcPts val="2320"/>
              </a:lnSpc>
              <a:spcBef>
                <a:spcPts val="0"/>
              </a:spcBef>
              <a:buClrTx/>
              <a:buSzTx/>
              <a:buNone/>
              <a:defRPr sz="13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sz="1213" dirty="0">
                <a:latin typeface="Courier New" panose="02070309020205020404" pitchFamily="49" charset="0"/>
                <a:cs typeface="Courier New" panose="02070309020205020404" pitchFamily="49" charset="0"/>
              </a:rPr>
              <a:t>Handler </a:t>
            </a:r>
            <a:r>
              <a:rPr sz="1213" dirty="0" err="1">
                <a:latin typeface="Courier New" panose="02070309020205020404" pitchFamily="49" charset="0"/>
                <a:cs typeface="Courier New" panose="02070309020205020404" pitchFamily="49" charset="0"/>
              </a:rPr>
              <a:t>mHandler</a:t>
            </a:r>
            <a:r>
              <a:rPr sz="1213" dirty="0">
                <a:latin typeface="Courier New" panose="02070309020205020404" pitchFamily="49" charset="0"/>
                <a:cs typeface="Courier New" panose="02070309020205020404" pitchFamily="49" charset="0"/>
              </a:rPr>
              <a:t> = new Handler();</a:t>
            </a:r>
          </a:p>
          <a:p>
            <a:pPr marL="0" lvl="2" indent="0" defTabSz="241082">
              <a:lnSpc>
                <a:spcPts val="2320"/>
              </a:lnSpc>
              <a:spcBef>
                <a:spcPts val="0"/>
              </a:spcBef>
              <a:buClrTx/>
              <a:buSzTx/>
              <a:buNone/>
              <a:defRPr sz="23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mHandler.post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(new Runnable() {</a:t>
            </a:r>
          </a:p>
          <a:p>
            <a:pPr marL="0" indent="0" defTabSz="241082">
              <a:lnSpc>
                <a:spcPts val="2320"/>
              </a:lnSpc>
              <a:buClrTx/>
              <a:buSzTx/>
              <a:buNone/>
              <a:defRPr sz="23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@Override</a:t>
            </a:r>
          </a:p>
          <a:p>
            <a:pPr marL="0" indent="0" defTabSz="241082">
              <a:lnSpc>
                <a:spcPts val="2320"/>
              </a:lnSpc>
              <a:buClrTx/>
              <a:buSzTx/>
              <a:buNone/>
              <a:defRPr sz="23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public void run () {</a:t>
            </a:r>
          </a:p>
          <a:p>
            <a:pPr marL="0" indent="0" defTabSz="241082">
              <a:lnSpc>
                <a:spcPts val="2320"/>
              </a:lnSpc>
              <a:buClrTx/>
              <a:buSzTx/>
              <a:buNone/>
              <a:defRPr sz="23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</a:p>
          <a:p>
            <a:pPr marL="0" indent="0" defTabSz="241082">
              <a:lnSpc>
                <a:spcPts val="2320"/>
              </a:lnSpc>
              <a:buClrTx/>
              <a:buSzTx/>
              <a:buNone/>
              <a:defRPr sz="23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pPr marL="0" indent="0" defTabSz="241082">
              <a:lnSpc>
                <a:spcPts val="2320"/>
              </a:lnSpc>
              <a:buClrTx/>
              <a:buSzTx/>
              <a:buNone/>
              <a:defRPr sz="23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});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</a:t>
            </a:r>
          </a:p>
        </p:txBody>
      </p:sp>
      <p:sp>
        <p:nvSpPr>
          <p:cNvPr id="255" name="Post delay handl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Post delay handler</a:t>
            </a:r>
          </a:p>
        </p:txBody>
      </p:sp>
      <p:sp>
        <p:nvSpPr>
          <p:cNvPr id="256" name="It’s similar to Handler.post( 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It’s similar to </a:t>
            </a:r>
            <a:r>
              <a:rPr>
                <a:solidFill>
                  <a:srgbClr val="222222"/>
                </a:solidFill>
              </a:rPr>
              <a:t>Handler.post( )</a:t>
            </a:r>
          </a:p>
          <a:p>
            <a:r>
              <a:t>The speciality is we can execute a code block after a specific time i.e. adding delay</a:t>
            </a:r>
          </a:p>
          <a:p>
            <a:r>
              <a:t>Syntax: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t>handler.postDelay(new Runnable, delayInMili);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ost delay Handl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defTabSz="246438">
              <a:spcBef>
                <a:spcPts val="1160"/>
              </a:spcBef>
              <a:defRPr sz="4800"/>
            </a:pPr>
            <a:r>
              <a:t>Post delay Handler</a:t>
            </a:r>
          </a:p>
        </p:txBody>
      </p:sp>
      <p:sp>
        <p:nvSpPr>
          <p:cNvPr id="260" name="Syntax…"/>
          <p:cNvSpPr txBox="1">
            <a:spLocks noGrp="1"/>
          </p:cNvSpPr>
          <p:nvPr>
            <p:ph type="body" idx="1"/>
          </p:nvPr>
        </p:nvSpPr>
        <p:spPr>
          <a:xfrm>
            <a:off x="1357313" y="1446610"/>
            <a:ext cx="6429375" cy="3303766"/>
          </a:xfrm>
          <a:prstGeom prst="rect">
            <a:avLst/>
          </a:prstGeom>
        </p:spPr>
        <p:txBody>
          <a:bodyPr/>
          <a:lstStyle/>
          <a:p>
            <a:r>
              <a:t>Syntax</a:t>
            </a:r>
          </a:p>
          <a:p>
            <a:pPr marL="0" lvl="3" indent="0" defTabSz="241082">
              <a:lnSpc>
                <a:spcPts val="2320"/>
              </a:lnSpc>
              <a:spcBef>
                <a:spcPts val="0"/>
              </a:spcBef>
              <a:buClrTx/>
              <a:buSzTx/>
              <a:buNone/>
              <a:defRPr sz="13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</a:t>
            </a:r>
            <a:r>
              <a:rPr sz="1213"/>
              <a:t>Handler mHandler = new Handler();</a:t>
            </a:r>
          </a:p>
          <a:p>
            <a:pPr marL="0" lvl="2" indent="0" defTabSz="241082">
              <a:lnSpc>
                <a:spcPts val="2320"/>
              </a:lnSpc>
              <a:spcBef>
                <a:spcPts val="0"/>
              </a:spcBef>
              <a:buClrTx/>
              <a:buSzTx/>
              <a:buNone/>
              <a:defRPr sz="23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mHandler.postDelayed(new Runnable() {</a:t>
            </a:r>
          </a:p>
          <a:p>
            <a:pPr marL="0" indent="0" defTabSz="241082">
              <a:lnSpc>
                <a:spcPts val="2320"/>
              </a:lnSpc>
              <a:buClrTx/>
              <a:buSzTx/>
              <a:buNone/>
              <a:defRPr sz="23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@Override</a:t>
            </a:r>
          </a:p>
          <a:p>
            <a:pPr marL="0" indent="0" defTabSz="241082">
              <a:lnSpc>
                <a:spcPts val="2320"/>
              </a:lnSpc>
              <a:buClrTx/>
              <a:buSzTx/>
              <a:buNone/>
              <a:defRPr sz="23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public void run () {</a:t>
            </a:r>
          </a:p>
          <a:p>
            <a:pPr marL="0" indent="0" defTabSz="241082">
              <a:lnSpc>
                <a:spcPts val="2320"/>
              </a:lnSpc>
              <a:buClrTx/>
              <a:buSzTx/>
              <a:buNone/>
              <a:defRPr sz="23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</a:t>
            </a:r>
          </a:p>
          <a:p>
            <a:pPr marL="0" indent="0" defTabSz="241082">
              <a:lnSpc>
                <a:spcPts val="2320"/>
              </a:lnSpc>
              <a:buClrTx/>
              <a:buSzTx/>
              <a:buNone/>
              <a:defRPr sz="23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}</a:t>
            </a:r>
          </a:p>
          <a:p>
            <a:pPr marL="0" lvl="1" indent="0" defTabSz="241082">
              <a:lnSpc>
                <a:spcPts val="2320"/>
              </a:lnSpc>
              <a:spcBef>
                <a:spcPts val="0"/>
              </a:spcBef>
              <a:buClrTx/>
              <a:buSzTx/>
              <a:buNone/>
              <a:defRPr sz="23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}, 1000);     //   1 second = 1000 milliseconds;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D98038-6311-4A80-8474-D0B7285A9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021" y="942747"/>
            <a:ext cx="6677957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6742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52F830A-C37F-40C6-9D1C-1AC7E2D73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706" y="160174"/>
            <a:ext cx="6544588" cy="23339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EBBC38-F40E-4ABE-80B6-CF432E8F6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159" y="2494125"/>
            <a:ext cx="7506748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5177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7FC89D-9E74-47B6-9D24-E3B494B8D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96"/>
          <a:stretch/>
        </p:blipFill>
        <p:spPr>
          <a:xfrm>
            <a:off x="1261600" y="237799"/>
            <a:ext cx="6620799" cy="453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343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F13CFE-5ED5-469E-8B75-4A1AE8E44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67" y="0"/>
            <a:ext cx="769406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0885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nutshell.liv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nutshell.</a:t>
            </a:r>
            <a:r>
              <a:rPr lang="en-US" dirty="0"/>
              <a:t>Geniobits.com</a:t>
            </a:r>
            <a:endParaRPr dirty="0"/>
          </a:p>
        </p:txBody>
      </p:sp>
      <p:sp>
        <p:nvSpPr>
          <p:cNvPr id="263" name="Android development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Android development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Views part-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Views part-1 </a:t>
            </a:r>
          </a:p>
        </p:txBody>
      </p:sp>
      <p:sp>
        <p:nvSpPr>
          <p:cNvPr id="266" name="Android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t>Android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hree important views"/>
          <p:cNvSpPr txBox="1">
            <a:spLocks noGrp="1"/>
          </p:cNvSpPr>
          <p:nvPr>
            <p:ph type="title"/>
          </p:nvPr>
        </p:nvSpPr>
        <p:spPr>
          <a:xfrm>
            <a:off x="3668612" y="1128910"/>
            <a:ext cx="6321600" cy="635400"/>
          </a:xfrm>
          <a:prstGeom prst="rect">
            <a:avLst/>
          </a:prstGeom>
        </p:spPr>
        <p:txBody>
          <a:bodyPr/>
          <a:lstStyle/>
          <a:p>
            <a:pPr lvl="1" defTabSz="246438">
              <a:spcBef>
                <a:spcPts val="1160"/>
              </a:spcBef>
              <a:defRPr sz="4800"/>
            </a:pPr>
            <a:r>
              <a:rPr dirty="0"/>
              <a:t>Three important views</a:t>
            </a:r>
          </a:p>
        </p:txBody>
      </p:sp>
      <p:sp>
        <p:nvSpPr>
          <p:cNvPr id="270" name="Relative…"/>
          <p:cNvSpPr txBox="1">
            <a:spLocks noGrp="1"/>
          </p:cNvSpPr>
          <p:nvPr>
            <p:ph type="body" idx="1"/>
          </p:nvPr>
        </p:nvSpPr>
        <p:spPr>
          <a:xfrm>
            <a:off x="1357313" y="1446610"/>
            <a:ext cx="6429375" cy="3303766"/>
          </a:xfrm>
          <a:prstGeom prst="rect">
            <a:avLst/>
          </a:prstGeom>
        </p:spPr>
        <p:txBody>
          <a:bodyPr/>
          <a:lstStyle/>
          <a:p>
            <a:r>
              <a:t>Relative</a:t>
            </a:r>
          </a:p>
          <a:p>
            <a:r>
              <a:t>Linear</a:t>
            </a:r>
          </a:p>
          <a:p>
            <a:r>
              <a:t>Grid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8"/>
          <p:cNvPicPr preferRelativeResize="0"/>
          <p:nvPr/>
        </p:nvPicPr>
        <p:blipFill>
          <a:blip r:embed="rId3"/>
          <a:srcRect/>
          <a:stretch/>
        </p:blipFill>
        <p:spPr>
          <a:xfrm>
            <a:off x="4572000" y="0"/>
            <a:ext cx="4572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FB1A20-6A84-4541-ADFA-F15A5BDD17EF}"/>
              </a:ext>
            </a:extLst>
          </p:cNvPr>
          <p:cNvSpPr txBox="1"/>
          <p:nvPr/>
        </p:nvSpPr>
        <p:spPr>
          <a:xfrm>
            <a:off x="360946" y="368968"/>
            <a:ext cx="4045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anose="020B0503030101060003" pitchFamily="34" charset="0"/>
              </a:rPr>
              <a:t>How </a:t>
            </a:r>
            <a:r>
              <a:rPr lang="en-US" sz="2400" dirty="0">
                <a:solidFill>
                  <a:schemeClr val="tx1"/>
                </a:solidFill>
                <a:latin typeface="Raleway" panose="020B0503030101060003" pitchFamily="34" charset="0"/>
              </a:rPr>
              <a:t>android development </a:t>
            </a:r>
            <a:r>
              <a:rPr lang="en-US" sz="2400" dirty="0">
                <a:latin typeface="Raleway" panose="020B0503030101060003" pitchFamily="34" charset="0"/>
              </a:rPr>
              <a:t>will be </a:t>
            </a:r>
            <a:r>
              <a:rPr lang="en-US" sz="2400" dirty="0">
                <a:solidFill>
                  <a:schemeClr val="tx1"/>
                </a:solidFill>
                <a:latin typeface="Raleway" panose="020B0503030101060003" pitchFamily="34" charset="0"/>
              </a:rPr>
              <a:t>useful</a:t>
            </a:r>
            <a:r>
              <a:rPr lang="en-US" sz="2400" dirty="0">
                <a:latin typeface="Raleway" panose="020B0503030101060003" pitchFamily="34" charset="0"/>
              </a:rPr>
              <a:t> to you?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977C0B-CC6D-4265-8BC5-C04CF96D6055}"/>
              </a:ext>
            </a:extLst>
          </p:cNvPr>
          <p:cNvSpPr txBox="1"/>
          <p:nvPr/>
        </p:nvSpPr>
        <p:spPr>
          <a:xfrm>
            <a:off x="433137" y="1323474"/>
            <a:ext cx="39050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2"/>
                </a:solidFill>
                <a:latin typeface="Raleway" panose="020B0503030101060003" pitchFamily="34" charset="0"/>
              </a:rPr>
              <a:t>Huge market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chemeClr val="bg2"/>
              </a:solidFill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2"/>
                </a:solidFill>
                <a:latin typeface="Raleway" panose="020B0503030101060003" pitchFamily="34" charset="0"/>
              </a:rPr>
              <a:t>Open source code – Make what you want</a:t>
            </a:r>
          </a:p>
          <a:p>
            <a:endParaRPr lang="en-US" dirty="0">
              <a:solidFill>
                <a:schemeClr val="bg2"/>
              </a:solidFill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2"/>
                </a:solidFill>
                <a:latin typeface="Raleway" panose="020B0503030101060003" pitchFamily="34" charset="0"/>
              </a:rPr>
              <a:t>Carrier opportunities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chemeClr val="bg2"/>
              </a:solidFill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2"/>
                </a:solidFill>
                <a:latin typeface="Raleway" panose="020B0503030101060003" pitchFamily="34" charset="0"/>
              </a:rPr>
              <a:t>Good revenue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chemeClr val="bg2"/>
              </a:solidFill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2"/>
                </a:solidFill>
                <a:latin typeface="Raleway" panose="020B0503030101060003" pitchFamily="34" charset="0"/>
              </a:rPr>
              <a:t>Penetration on Different devices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chemeClr val="bg2"/>
              </a:solidFill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2"/>
                </a:solidFill>
                <a:latin typeface="Raleway" panose="020B0503030101060003" pitchFamily="34" charset="0"/>
              </a:rPr>
              <a:t>Gradual Learning Curve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chemeClr val="bg2"/>
              </a:solidFill>
              <a:latin typeface="Raleway" panose="020B05030301010600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Relative view"/>
          <p:cNvSpPr txBox="1">
            <a:spLocks noGrp="1"/>
          </p:cNvSpPr>
          <p:nvPr>
            <p:ph type="title"/>
          </p:nvPr>
        </p:nvSpPr>
        <p:spPr>
          <a:xfrm>
            <a:off x="3026887" y="19031"/>
            <a:ext cx="6321600" cy="635400"/>
          </a:xfrm>
          <a:prstGeom prst="rect">
            <a:avLst/>
          </a:prstGeom>
        </p:spPr>
        <p:txBody>
          <a:bodyPr/>
          <a:lstStyle/>
          <a:p>
            <a:pPr lvl="1" defTabSz="246438">
              <a:spcBef>
                <a:spcPts val="1160"/>
              </a:spcBef>
              <a:defRPr sz="4800"/>
            </a:pPr>
            <a:r>
              <a:rPr sz="2000" dirty="0"/>
              <a:t>Relative view</a:t>
            </a:r>
          </a:p>
        </p:txBody>
      </p:sp>
      <p:sp>
        <p:nvSpPr>
          <p:cNvPr id="274" name="Relative…"/>
          <p:cNvSpPr txBox="1">
            <a:spLocks noGrp="1"/>
          </p:cNvSpPr>
          <p:nvPr>
            <p:ph type="body" sz="half" idx="1"/>
          </p:nvPr>
        </p:nvSpPr>
        <p:spPr>
          <a:xfrm>
            <a:off x="1058" y="326885"/>
            <a:ext cx="3349710" cy="3162840"/>
          </a:xfrm>
          <a:prstGeom prst="rect">
            <a:avLst/>
          </a:prstGeom>
        </p:spPr>
        <p:txBody>
          <a:bodyPr/>
          <a:lstStyle/>
          <a:p>
            <a:pPr marL="168757" indent="-168757" defTabSz="221795">
              <a:spcBef>
                <a:spcPts val="1055"/>
              </a:spcBef>
              <a:defRPr sz="2448"/>
            </a:pPr>
            <a:r>
              <a:rPr dirty="0"/>
              <a:t>Relative</a:t>
            </a:r>
          </a:p>
          <a:p>
            <a:pPr marL="337514" lvl="1" indent="-168757" defTabSz="221795">
              <a:spcBef>
                <a:spcPts val="1055"/>
              </a:spcBef>
              <a:defRPr sz="2448"/>
            </a:pPr>
            <a:r>
              <a:rPr sz="1600" dirty="0"/>
              <a:t>In relative layout widgets are positioned relative to other widgets [views and widgets can be use interchangeably]</a:t>
            </a:r>
          </a:p>
          <a:p>
            <a:pPr marL="337514" lvl="1" indent="-168757" defTabSz="221795">
              <a:spcBef>
                <a:spcPts val="1055"/>
              </a:spcBef>
              <a:defRPr sz="2448"/>
            </a:pPr>
            <a:r>
              <a:rPr sz="1600" dirty="0"/>
              <a:t>You can choose to position a </a:t>
            </a:r>
            <a:r>
              <a:rPr sz="1600" dirty="0" err="1"/>
              <a:t>imageView</a:t>
            </a:r>
            <a:r>
              <a:rPr sz="1600" dirty="0"/>
              <a:t> at the top, an </a:t>
            </a:r>
            <a:r>
              <a:rPr sz="1600" dirty="0" err="1"/>
              <a:t>editText</a:t>
            </a:r>
            <a:r>
              <a:rPr sz="1600" dirty="0"/>
              <a:t> below an </a:t>
            </a:r>
            <a:r>
              <a:rPr sz="1600" dirty="0" err="1"/>
              <a:t>imageView</a:t>
            </a:r>
            <a:r>
              <a:rPr sz="1600" dirty="0"/>
              <a:t>, a button to the right side of the </a:t>
            </a:r>
            <a:r>
              <a:rPr sz="1600" dirty="0" err="1"/>
              <a:t>editText</a:t>
            </a:r>
            <a:r>
              <a:rPr sz="1600" dirty="0"/>
              <a:t>, etc.</a:t>
            </a:r>
          </a:p>
          <a:p>
            <a:pPr marL="337514" lvl="1" indent="-168757" defTabSz="221795">
              <a:spcBef>
                <a:spcPts val="1055"/>
              </a:spcBef>
              <a:defRPr sz="2448"/>
            </a:pPr>
            <a:r>
              <a:rPr sz="1600" dirty="0"/>
              <a:t>We are assigning the position values of a view relative to other views or to the parent view </a:t>
            </a:r>
          </a:p>
        </p:txBody>
      </p:sp>
      <p:sp>
        <p:nvSpPr>
          <p:cNvPr id="275" name="Line"/>
          <p:cNvSpPr/>
          <p:nvPr/>
        </p:nvSpPr>
        <p:spPr>
          <a:xfrm flipV="1">
            <a:off x="6323783" y="1089229"/>
            <a:ext cx="1" cy="181226"/>
          </a:xfrm>
          <a:prstGeom prst="line">
            <a:avLst/>
          </a:prstGeom>
          <a:ln w="25400">
            <a:solidFill>
              <a:schemeClr val="accent4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 algn="ctr">
              <a:lnSpc>
                <a:spcPct val="80000"/>
              </a:lnSpc>
              <a:defRPr sz="2800" cap="all">
                <a:latin typeface="+mn-lt"/>
                <a:ea typeface="+mn-ea"/>
                <a:cs typeface="+mn-cs"/>
                <a:sym typeface="DIN Condensed"/>
              </a:defRPr>
            </a:pPr>
            <a:endParaRPr sz="1476"/>
          </a:p>
        </p:txBody>
      </p:sp>
      <p:grpSp>
        <p:nvGrpSpPr>
          <p:cNvPr id="286" name="Group"/>
          <p:cNvGrpSpPr/>
          <p:nvPr/>
        </p:nvGrpSpPr>
        <p:grpSpPr>
          <a:xfrm>
            <a:off x="5433360" y="1019319"/>
            <a:ext cx="2049443" cy="3678111"/>
            <a:chOff x="0" y="0"/>
            <a:chExt cx="3886351" cy="6974786"/>
          </a:xfrm>
        </p:grpSpPr>
        <p:sp>
          <p:nvSpPr>
            <p:cNvPr id="276" name="Rounded Rectangle"/>
            <p:cNvSpPr/>
            <p:nvPr/>
          </p:nvSpPr>
          <p:spPr>
            <a:xfrm>
              <a:off x="25768" y="0"/>
              <a:ext cx="3860584" cy="6974787"/>
            </a:xfrm>
            <a:prstGeom prst="roundRect">
              <a:avLst>
                <a:gd name="adj" fmla="val 15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 sz="1476"/>
            </a:p>
          </p:txBody>
        </p:sp>
        <p:sp>
          <p:nvSpPr>
            <p:cNvPr id="277" name="Rectangle"/>
            <p:cNvSpPr/>
            <p:nvPr/>
          </p:nvSpPr>
          <p:spPr>
            <a:xfrm>
              <a:off x="609189" y="446472"/>
              <a:ext cx="2693742" cy="17297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 sz="1476"/>
            </a:p>
          </p:txBody>
        </p:sp>
        <p:pic>
          <p:nvPicPr>
            <p:cNvPr id="278" name="geniobits.icns" descr="geniobits.icns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7969" y="498116"/>
              <a:ext cx="2636181" cy="16265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9" name="Line"/>
            <p:cNvSpPr/>
            <p:nvPr/>
          </p:nvSpPr>
          <p:spPr>
            <a:xfrm flipH="1">
              <a:off x="102943" y="1483200"/>
              <a:ext cx="447832" cy="1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 sz="1476"/>
            </a:p>
          </p:txBody>
        </p:sp>
        <p:sp>
          <p:nvSpPr>
            <p:cNvPr id="280" name="Message"/>
            <p:cNvSpPr/>
            <p:nvPr/>
          </p:nvSpPr>
          <p:spPr>
            <a:xfrm>
              <a:off x="464051" y="3094623"/>
              <a:ext cx="1932755" cy="35793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A6AAA9"/>
                  </a:solidFill>
                  <a:latin typeface="+mn-lt"/>
                  <a:ea typeface="+mn-ea"/>
                  <a:cs typeface="+mn-cs"/>
                  <a:sym typeface="DIN Condensed"/>
                </a:defRPr>
              </a:lvl1pPr>
            </a:lstStyle>
            <a:p>
              <a:r>
                <a:rPr sz="1476"/>
                <a:t>Message</a:t>
              </a:r>
            </a:p>
          </p:txBody>
        </p:sp>
        <p:sp>
          <p:nvSpPr>
            <p:cNvPr id="281" name="Send"/>
            <p:cNvSpPr/>
            <p:nvPr/>
          </p:nvSpPr>
          <p:spPr>
            <a:xfrm>
              <a:off x="2790528" y="3044988"/>
              <a:ext cx="963814" cy="457201"/>
            </a:xfrm>
            <a:prstGeom prst="roundRect">
              <a:avLst>
                <a:gd name="adj" fmla="val 31621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1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lvl1pPr>
            </a:lstStyle>
            <a:p>
              <a:r>
                <a:rPr sz="949"/>
                <a:t>Send</a:t>
              </a:r>
            </a:p>
          </p:txBody>
        </p:sp>
        <p:sp>
          <p:nvSpPr>
            <p:cNvPr id="282" name="Line"/>
            <p:cNvSpPr/>
            <p:nvPr/>
          </p:nvSpPr>
          <p:spPr>
            <a:xfrm flipV="1">
              <a:off x="1430428" y="2181531"/>
              <a:ext cx="1" cy="858196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 sz="1476"/>
            </a:p>
          </p:txBody>
        </p:sp>
        <p:sp>
          <p:nvSpPr>
            <p:cNvPr id="283" name="Line"/>
            <p:cNvSpPr/>
            <p:nvPr/>
          </p:nvSpPr>
          <p:spPr>
            <a:xfrm flipH="1">
              <a:off x="-1" y="3273588"/>
              <a:ext cx="447833" cy="1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 sz="1476"/>
            </a:p>
          </p:txBody>
        </p:sp>
        <p:sp>
          <p:nvSpPr>
            <p:cNvPr id="284" name="Line"/>
            <p:cNvSpPr/>
            <p:nvPr/>
          </p:nvSpPr>
          <p:spPr>
            <a:xfrm flipH="1">
              <a:off x="2347631" y="3273588"/>
              <a:ext cx="447832" cy="1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 sz="1476"/>
            </a:p>
          </p:txBody>
        </p:sp>
        <p:sp>
          <p:nvSpPr>
            <p:cNvPr id="285" name="Line"/>
            <p:cNvSpPr/>
            <p:nvPr/>
          </p:nvSpPr>
          <p:spPr>
            <a:xfrm flipV="1">
              <a:off x="3160400" y="2295075"/>
              <a:ext cx="1" cy="723901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 sz="1476"/>
            </a:p>
          </p:txBody>
        </p:sp>
      </p:grp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Linear view"/>
          <p:cNvSpPr txBox="1">
            <a:spLocks noGrp="1"/>
          </p:cNvSpPr>
          <p:nvPr>
            <p:ph type="title"/>
          </p:nvPr>
        </p:nvSpPr>
        <p:spPr>
          <a:xfrm>
            <a:off x="1574340" y="-50145"/>
            <a:ext cx="6321600" cy="635400"/>
          </a:xfrm>
          <a:prstGeom prst="rect">
            <a:avLst/>
          </a:prstGeom>
        </p:spPr>
        <p:txBody>
          <a:bodyPr/>
          <a:lstStyle/>
          <a:p>
            <a:pPr lvl="1" defTabSz="246438">
              <a:spcBef>
                <a:spcPts val="1160"/>
              </a:spcBef>
              <a:defRPr sz="4800"/>
            </a:pPr>
            <a:r>
              <a:rPr sz="2800" dirty="0"/>
              <a:t>Linear view</a:t>
            </a:r>
          </a:p>
        </p:txBody>
      </p:sp>
      <p:sp>
        <p:nvSpPr>
          <p:cNvPr id="290" name="A linear view displays widgets next to each other either vertically or horizontally…"/>
          <p:cNvSpPr txBox="1">
            <a:spLocks noGrp="1"/>
          </p:cNvSpPr>
          <p:nvPr>
            <p:ph type="body" sz="half" idx="1"/>
          </p:nvPr>
        </p:nvSpPr>
        <p:spPr>
          <a:xfrm>
            <a:off x="1357312" y="1446610"/>
            <a:ext cx="3473370" cy="3303766"/>
          </a:xfrm>
          <a:prstGeom prst="rect">
            <a:avLst/>
          </a:prstGeom>
        </p:spPr>
        <p:txBody>
          <a:bodyPr/>
          <a:lstStyle/>
          <a:p>
            <a:r>
              <a:rPr dirty="0"/>
              <a:t>A linear view displays widgets next to each other either vertically or horizontally </a:t>
            </a:r>
          </a:p>
          <a:p>
            <a:r>
              <a:rPr dirty="0"/>
              <a:t>If orientation is vertical, widgets will be arranged in a single column</a:t>
            </a:r>
          </a:p>
          <a:p>
            <a:r>
              <a:rPr dirty="0"/>
              <a:t>If orientation is horizontal, widgets will be arranged in a single row</a:t>
            </a:r>
          </a:p>
        </p:txBody>
      </p:sp>
      <p:sp>
        <p:nvSpPr>
          <p:cNvPr id="291" name="Rounded Rectangle"/>
          <p:cNvSpPr/>
          <p:nvPr/>
        </p:nvSpPr>
        <p:spPr>
          <a:xfrm>
            <a:off x="5446949" y="1019319"/>
            <a:ext cx="2035855" cy="3678111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algn="ctr">
              <a:lnSpc>
                <a:spcPct val="80000"/>
              </a:lnSpc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 sz="1476"/>
          </a:p>
        </p:txBody>
      </p:sp>
      <p:sp>
        <p:nvSpPr>
          <p:cNvPr id="292" name="Rectangle"/>
          <p:cNvSpPr/>
          <p:nvPr/>
        </p:nvSpPr>
        <p:spPr>
          <a:xfrm>
            <a:off x="5754612" y="1254764"/>
            <a:ext cx="1420528" cy="9121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algn="ctr">
              <a:lnSpc>
                <a:spcPct val="80000"/>
              </a:lnSpc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 sz="1476"/>
          </a:p>
        </p:txBody>
      </p:sp>
      <p:pic>
        <p:nvPicPr>
          <p:cNvPr id="293" name="geniobits.icns" descr="geniobits.icns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769789" y="1281998"/>
            <a:ext cx="1390174" cy="857730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Message"/>
          <p:cNvSpPr/>
          <p:nvPr/>
        </p:nvSpPr>
        <p:spPr>
          <a:xfrm>
            <a:off x="5763382" y="2341041"/>
            <a:ext cx="1019226" cy="18875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rPr sz="1476"/>
              <a:t>Message</a:t>
            </a:r>
          </a:p>
        </p:txBody>
      </p:sp>
      <p:sp>
        <p:nvSpPr>
          <p:cNvPr id="295" name="Send"/>
          <p:cNvSpPr/>
          <p:nvPr/>
        </p:nvSpPr>
        <p:spPr>
          <a:xfrm>
            <a:off x="5772667" y="2737824"/>
            <a:ext cx="508261" cy="241102"/>
          </a:xfrm>
          <a:prstGeom prst="roundRect">
            <a:avLst>
              <a:gd name="adj" fmla="val 31621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>
              <a:lnSpc>
                <a:spcPct val="80000"/>
              </a:lnSpc>
              <a:spcBef>
                <a:spcPts val="0"/>
              </a:spcBef>
              <a:defRPr sz="1800" cap="all">
                <a:solidFill>
                  <a:srgbClr val="222222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rPr sz="949"/>
              <a:t>Send</a:t>
            </a:r>
          </a:p>
        </p:txBody>
      </p:sp>
      <p:sp>
        <p:nvSpPr>
          <p:cNvPr id="296" name="Line"/>
          <p:cNvSpPr/>
          <p:nvPr/>
        </p:nvSpPr>
        <p:spPr>
          <a:xfrm>
            <a:off x="5455219" y="2236887"/>
            <a:ext cx="2019315" cy="0"/>
          </a:xfrm>
          <a:prstGeom prst="line">
            <a:avLst/>
          </a:prstGeom>
          <a:ln w="12700">
            <a:solidFill>
              <a:schemeClr val="accent6">
                <a:hueOff val="146492"/>
                <a:satOff val="27796"/>
                <a:lumOff val="22179"/>
              </a:schemeClr>
            </a:solidFill>
            <a:miter lim="400000"/>
          </a:ln>
        </p:spPr>
        <p:txBody>
          <a:bodyPr lIns="26789" tIns="26789" rIns="26789" bIns="26789" anchor="ctr"/>
          <a:lstStyle/>
          <a:p>
            <a:pPr algn="ctr">
              <a:lnSpc>
                <a:spcPct val="80000"/>
              </a:lnSpc>
              <a:defRPr sz="2800" cap="all">
                <a:latin typeface="+mn-lt"/>
                <a:ea typeface="+mn-ea"/>
                <a:cs typeface="+mn-cs"/>
                <a:sym typeface="DIN Condensed"/>
              </a:defRPr>
            </a:pPr>
            <a:endParaRPr sz="1476"/>
          </a:p>
        </p:txBody>
      </p:sp>
      <p:sp>
        <p:nvSpPr>
          <p:cNvPr id="297" name="Line"/>
          <p:cNvSpPr/>
          <p:nvPr/>
        </p:nvSpPr>
        <p:spPr>
          <a:xfrm>
            <a:off x="5455219" y="2633808"/>
            <a:ext cx="2019315" cy="1"/>
          </a:xfrm>
          <a:prstGeom prst="line">
            <a:avLst/>
          </a:prstGeom>
          <a:ln w="12700">
            <a:solidFill>
              <a:schemeClr val="accent6">
                <a:hueOff val="146492"/>
                <a:satOff val="27796"/>
                <a:lumOff val="22179"/>
              </a:schemeClr>
            </a:solidFill>
            <a:miter lim="400000"/>
          </a:ln>
        </p:spPr>
        <p:txBody>
          <a:bodyPr lIns="26789" tIns="26789" rIns="26789" bIns="26789" anchor="ctr"/>
          <a:lstStyle/>
          <a:p>
            <a:pPr algn="ctr">
              <a:lnSpc>
                <a:spcPct val="80000"/>
              </a:lnSpc>
              <a:defRPr sz="2800" cap="all">
                <a:latin typeface="+mn-lt"/>
                <a:ea typeface="+mn-ea"/>
                <a:cs typeface="+mn-cs"/>
                <a:sym typeface="DIN Condensed"/>
              </a:defRPr>
            </a:pPr>
            <a:endParaRPr sz="1476"/>
          </a:p>
        </p:txBody>
      </p:sp>
      <p:sp>
        <p:nvSpPr>
          <p:cNvPr id="298" name="Line"/>
          <p:cNvSpPr/>
          <p:nvPr/>
        </p:nvSpPr>
        <p:spPr>
          <a:xfrm>
            <a:off x="5455219" y="3082940"/>
            <a:ext cx="2019315" cy="1"/>
          </a:xfrm>
          <a:prstGeom prst="line">
            <a:avLst/>
          </a:prstGeom>
          <a:ln w="12700">
            <a:solidFill>
              <a:schemeClr val="accent6">
                <a:hueOff val="146492"/>
                <a:satOff val="27796"/>
                <a:lumOff val="22179"/>
              </a:schemeClr>
            </a:solidFill>
            <a:miter lim="400000"/>
          </a:ln>
        </p:spPr>
        <p:txBody>
          <a:bodyPr lIns="26789" tIns="26789" rIns="26789" bIns="26789" anchor="ctr"/>
          <a:lstStyle/>
          <a:p>
            <a:pPr algn="ctr">
              <a:lnSpc>
                <a:spcPct val="80000"/>
              </a:lnSpc>
              <a:defRPr sz="2800" cap="all">
                <a:latin typeface="+mn-lt"/>
                <a:ea typeface="+mn-ea"/>
                <a:cs typeface="+mn-cs"/>
                <a:sym typeface="DIN Condensed"/>
              </a:defRPr>
            </a:pPr>
            <a:endParaRPr sz="1476"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Relative view"/>
          <p:cNvSpPr txBox="1">
            <a:spLocks noGrp="1"/>
          </p:cNvSpPr>
          <p:nvPr>
            <p:ph type="title"/>
          </p:nvPr>
        </p:nvSpPr>
        <p:spPr>
          <a:xfrm>
            <a:off x="532121" y="0"/>
            <a:ext cx="6321600" cy="635400"/>
          </a:xfrm>
          <a:prstGeom prst="rect">
            <a:avLst/>
          </a:prstGeom>
        </p:spPr>
        <p:txBody>
          <a:bodyPr/>
          <a:lstStyle/>
          <a:p>
            <a:pPr lvl="1" defTabSz="246438">
              <a:spcBef>
                <a:spcPts val="1160"/>
              </a:spcBef>
              <a:defRPr sz="4800"/>
            </a:pPr>
            <a:r>
              <a:rPr sz="2400" dirty="0"/>
              <a:t>Relative view</a:t>
            </a:r>
          </a:p>
        </p:txBody>
      </p:sp>
      <p:sp>
        <p:nvSpPr>
          <p:cNvPr id="325" name="How to positioning views as per parent view?"/>
          <p:cNvSpPr txBox="1">
            <a:spLocks noGrp="1"/>
          </p:cNvSpPr>
          <p:nvPr>
            <p:ph type="body" sz="quarter" idx="1"/>
          </p:nvPr>
        </p:nvSpPr>
        <p:spPr>
          <a:xfrm>
            <a:off x="128281" y="1046460"/>
            <a:ext cx="4218778" cy="456132"/>
          </a:xfrm>
          <a:prstGeom prst="rect">
            <a:avLst/>
          </a:prstGeom>
        </p:spPr>
        <p:txBody>
          <a:bodyPr/>
          <a:lstStyle>
            <a:lvl1pPr marL="373379" indent="-373379" defTabSz="490727">
              <a:spcBef>
                <a:spcPts val="2300"/>
              </a:spcBef>
              <a:defRPr sz="2856"/>
            </a:lvl1pPr>
          </a:lstStyle>
          <a:p>
            <a:r>
              <a:rPr sz="1400" dirty="0"/>
              <a:t>How to positioning views </a:t>
            </a:r>
            <a:endParaRPr lang="en-US" sz="1400" dirty="0"/>
          </a:p>
          <a:p>
            <a:pPr marL="0" indent="0">
              <a:buNone/>
            </a:pPr>
            <a:r>
              <a:rPr sz="1400" dirty="0"/>
              <a:t>as per parent view?</a:t>
            </a:r>
          </a:p>
        </p:txBody>
      </p:sp>
      <p:graphicFrame>
        <p:nvGraphicFramePr>
          <p:cNvPr id="326" name="Table"/>
          <p:cNvGraphicFramePr/>
          <p:nvPr>
            <p:extLst>
              <p:ext uri="{D42A27DB-BD31-4B8C-83A1-F6EECF244321}">
                <p14:modId xmlns:p14="http://schemas.microsoft.com/office/powerpoint/2010/main" val="1636954053"/>
              </p:ext>
            </p:extLst>
          </p:nvPr>
        </p:nvGraphicFramePr>
        <p:xfrm>
          <a:off x="3061422" y="555427"/>
          <a:ext cx="6082578" cy="4032646"/>
        </p:xfrm>
        <a:graphic>
          <a:graphicData uri="http://schemas.openxmlformats.org/drawingml/2006/table">
            <a:tbl>
              <a:tblPr firstCol="1" bandRow="1"/>
              <a:tblGrid>
                <a:gridCol w="2232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02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5781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 dirty="0" err="1">
                          <a:solidFill>
                            <a:srgbClr val="FFFFFF"/>
                          </a:solidFill>
                          <a:sym typeface="Avenir Next Demi Bold"/>
                        </a:rPr>
                        <a:t>android:layout_alignParentBottom</a:t>
                      </a:r>
                      <a:r>
                        <a:rPr sz="1100" dirty="0">
                          <a:solidFill>
                            <a:srgbClr val="FFFFFF"/>
                          </a:solidFill>
                          <a:sym typeface="Avenir Next Demi Bold"/>
                        </a:rPr>
                        <a:t> 
</a:t>
                      </a:r>
                    </a:p>
                  </a:txBody>
                  <a:tcPr marL="26789" marR="26789" marT="26789" marB="26789" anchor="ctr" horzOverflow="overflow">
                    <a:lnL w="25400">
                      <a:solidFill>
                        <a:srgbClr val="5F6568"/>
                      </a:solidFill>
                      <a:custDash>
                        <a:ds d="200000" sp="200000"/>
                      </a:custDash>
                      <a:miter lim="400000"/>
                    </a:lnL>
                    <a:lnT w="25400">
                      <a:solidFill>
                        <a:srgbClr val="5F6568"/>
                      </a:solidFill>
                      <a:custDash>
                        <a:ds d="200000" sp="200000"/>
                      </a:custDash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2200">
                          <a:sym typeface="Avenir Next Medium"/>
                        </a:defRPr>
                      </a:pPr>
                      <a:r>
                        <a:rPr sz="1200" dirty="0"/>
                        <a:t>Aligns the bottom edge of the view to the bottom edge of the parent. </a:t>
                      </a:r>
                      <a:endParaRPr sz="1200" dirty="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L="26789" marR="26789" marT="26789" marB="26789" anchor="ctr" horzOverflow="overflow">
                    <a:lnR w="25400">
                      <a:solidFill>
                        <a:srgbClr val="5F6568"/>
                      </a:solidFill>
                      <a:custDash>
                        <a:ds d="200000" sp="200000"/>
                      </a:custDash>
                      <a:miter lim="400000"/>
                    </a:lnR>
                    <a:lnT w="25400">
                      <a:solidFill>
                        <a:srgbClr val="5F6568"/>
                      </a:solidFill>
                      <a:custDash>
                        <a:ds d="200000" sp="200000"/>
                      </a:custDash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00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FFFFFF"/>
                          </a:solidFill>
                          <a:sym typeface="Avenir Next Demi Bold"/>
                        </a:rPr>
                        <a:t>android:layout_alignParentLeft 
</a:t>
                      </a:r>
                    </a:p>
                  </a:txBody>
                  <a:tcPr marL="26789" marR="26789" marT="26789" marB="26789" anchor="ctr" horzOverflow="overflow">
                    <a:lnL w="25400">
                      <a:solidFill>
                        <a:srgbClr val="5F6568"/>
                      </a:solidFill>
                      <a:custDash>
                        <a:ds d="200000" sp="200000"/>
                      </a:custDash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2200">
                          <a:sym typeface="Avenir Next Medium"/>
                        </a:defRPr>
                      </a:pPr>
                      <a:r>
                        <a:rPr sz="1200" dirty="0"/>
                        <a:t>Aligns the left edge of the view to the left edge of the parent.</a:t>
                      </a:r>
                      <a:br>
                        <a:rPr sz="1200" dirty="0"/>
                      </a:br>
                      <a:endParaRPr sz="1200" dirty="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L="26789" marR="26789" marT="26789" marB="26789" anchor="ctr" horzOverflow="overflow">
                    <a:lnR w="25400">
                      <a:solidFill>
                        <a:srgbClr val="5F6568"/>
                      </a:solidFill>
                      <a:custDash>
                        <a:ds d="200000" sp="200000"/>
                      </a:custDash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00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FFFFFF"/>
                          </a:solidFill>
                          <a:sym typeface="Avenir Next Demi Bold"/>
                        </a:rPr>
                        <a:t>android:layout_alignParentRight 
</a:t>
                      </a:r>
                    </a:p>
                  </a:txBody>
                  <a:tcPr marL="26789" marR="26789" marT="26789" marB="26789" anchor="ctr" horzOverflow="overflow">
                    <a:lnL w="25400">
                      <a:solidFill>
                        <a:srgbClr val="5F6568"/>
                      </a:solidFill>
                      <a:custDash>
                        <a:ds d="200000" sp="200000"/>
                      </a:custDash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2200">
                          <a:sym typeface="Avenir Next Medium"/>
                        </a:defRPr>
                      </a:pPr>
                      <a:r>
                        <a:rPr sz="1200"/>
                        <a:t>Aligns the right edge of the view to the right edge of the parent.</a:t>
                      </a:r>
                      <a:br>
                        <a:rPr sz="1200"/>
                      </a:b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L="26789" marR="26789" marT="26789" marB="26789" anchor="ctr" horzOverflow="overflow">
                    <a:lnR w="25400">
                      <a:solidFill>
                        <a:srgbClr val="5F6568"/>
                      </a:solidFill>
                      <a:custDash>
                        <a:ds d="200000" sp="200000"/>
                      </a:custDash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00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FFFFFF"/>
                          </a:solidFill>
                          <a:sym typeface="Avenir Next Demi Bold"/>
                        </a:rPr>
                        <a:t>android:layout_alignParentTop
</a:t>
                      </a:r>
                    </a:p>
                  </a:txBody>
                  <a:tcPr marL="26789" marR="26789" marT="26789" marB="26789" anchor="ctr" horzOverflow="overflow">
                    <a:lnL w="25400">
                      <a:solidFill>
                        <a:srgbClr val="5F6568"/>
                      </a:solidFill>
                      <a:custDash>
                        <a:ds d="200000" sp="200000"/>
                      </a:custDash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2200">
                          <a:sym typeface="Avenir Next Medium"/>
                        </a:defRPr>
                      </a:pPr>
                      <a:r>
                        <a:rPr sz="1200"/>
                        <a:t>Aligns the top edge of the view to the top edge of the parent.</a:t>
                      </a:r>
                      <a:br>
                        <a:rPr sz="1200"/>
                      </a:b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L="26789" marR="26789" marT="26789" marB="26789" anchor="ctr" horzOverflow="overflow">
                    <a:lnR w="25400">
                      <a:solidFill>
                        <a:srgbClr val="5F6568"/>
                      </a:solidFill>
                      <a:custDash>
                        <a:ds d="200000" sp="200000"/>
                      </a:custDash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5781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2000" b="0">
                          <a:sym typeface="Avenir Next Demi Bold"/>
                        </a:defRPr>
                      </a:pPr>
                      <a:r>
                        <a:rPr sz="1100"/>
                        <a:t>android:layout_centerInParent </a:t>
                      </a:r>
                      <a:endParaRPr sz="1100">
                        <a:latin typeface="Avenir Next"/>
                        <a:ea typeface="Avenir Next"/>
                        <a:cs typeface="Avenir Next"/>
                        <a:sym typeface="Avenir Next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defRPr sz="2000" b="0">
                          <a:sym typeface="Avenir Next Demi Bold"/>
                        </a:defRPr>
                      </a:pPr>
                      <a:endParaRPr sz="1100">
                        <a:latin typeface="Avenir Next"/>
                        <a:ea typeface="Avenir Next"/>
                        <a:cs typeface="Avenir Next"/>
                        <a:sym typeface="Avenir Next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defRPr sz="2000" b="0">
                          <a:sym typeface="Avenir Next Demi Bold"/>
                        </a:defRPr>
                      </a:pPr>
                      <a:endParaRPr sz="1100">
                        <a:latin typeface="Avenir Next"/>
                        <a:ea typeface="Avenir Next"/>
                        <a:cs typeface="Avenir Next"/>
                        <a:sym typeface="Avenir Next"/>
                      </a:endParaRPr>
                    </a:p>
                  </a:txBody>
                  <a:tcPr marL="26789" marR="26789" marT="26789" marB="26789" anchor="ctr" horzOverflow="overflow">
                    <a:lnL w="25400">
                      <a:solidFill>
                        <a:srgbClr val="5F6568"/>
                      </a:solidFill>
                      <a:custDash>
                        <a:ds d="200000" sp="200000"/>
                      </a:custDash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2200">
                          <a:sym typeface="Avenir Next Medium"/>
                        </a:defRPr>
                      </a:pPr>
                      <a:r>
                        <a:rPr sz="1200"/>
                        <a:t>Centers the view horizontally and vertically in the parent</a:t>
                      </a:r>
                      <a:br>
                        <a:rPr sz="1200"/>
                      </a:b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L="26789" marR="26789" marT="26789" marB="26789" anchor="ctr" horzOverflow="overflow">
                    <a:lnR w="25400">
                      <a:solidFill>
                        <a:srgbClr val="5F6568"/>
                      </a:solidFill>
                      <a:custDash>
                        <a:ds d="200000" sp="200000"/>
                      </a:custDash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5781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FFFFFF"/>
                          </a:solidFill>
                          <a:sym typeface="Avenir Next Demi Bold"/>
                        </a:rPr>
                        <a:t>android:layout_centerHorizontal
</a:t>
                      </a:r>
                    </a:p>
                  </a:txBody>
                  <a:tcPr marL="26789" marR="26789" marT="26789" marB="26789" anchor="ctr" horzOverflow="overflow">
                    <a:lnL w="25400">
                      <a:solidFill>
                        <a:srgbClr val="5F6568"/>
                      </a:solidFill>
                      <a:custDash>
                        <a:ds d="200000" sp="200000"/>
                      </a:custDash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2200">
                          <a:sym typeface="Avenir Next Medium"/>
                        </a:defRPr>
                      </a:pPr>
                      <a:r>
                        <a:rPr sz="1200"/>
                        <a:t>Centers the view horizontally in the parent.</a:t>
                      </a:r>
                      <a:br>
                        <a:rPr sz="1200"/>
                      </a:b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L="26789" marR="26789" marT="26789" marB="26789" anchor="ctr" horzOverflow="overflow">
                    <a:lnR w="25400">
                      <a:solidFill>
                        <a:srgbClr val="5F6568"/>
                      </a:solidFill>
                      <a:custDash>
                        <a:ds d="200000" sp="200000"/>
                      </a:custDash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5781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2000" b="0">
                          <a:sym typeface="Avenir Next Demi Bold"/>
                        </a:defRPr>
                      </a:pPr>
                      <a:r>
                        <a:rPr sz="1100"/>
                        <a:t>android:layout_centerVertical </a:t>
                      </a:r>
                      <a:endParaRPr sz="1100">
                        <a:latin typeface="Avenir Next"/>
                        <a:ea typeface="Avenir Next"/>
                        <a:cs typeface="Avenir Next"/>
                        <a:sym typeface="Avenir Next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defRPr sz="2000" b="0">
                          <a:sym typeface="Avenir Next Demi Bold"/>
                        </a:defRPr>
                      </a:pPr>
                      <a:endParaRPr sz="1100">
                        <a:latin typeface="Avenir Next"/>
                        <a:ea typeface="Avenir Next"/>
                        <a:cs typeface="Avenir Next"/>
                        <a:sym typeface="Avenir Next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defRPr sz="2000" b="0">
                          <a:sym typeface="Avenir Next Demi Bold"/>
                        </a:defRPr>
                      </a:pPr>
                      <a:endParaRPr sz="1100">
                        <a:latin typeface="Avenir Next"/>
                        <a:ea typeface="Avenir Next"/>
                        <a:cs typeface="Avenir Next"/>
                        <a:sym typeface="Avenir Next"/>
                      </a:endParaRPr>
                    </a:p>
                  </a:txBody>
                  <a:tcPr marL="26789" marR="26789" marT="26789" marB="26789" anchor="ctr" horzOverflow="overflow">
                    <a:lnL w="25400">
                      <a:solidFill>
                        <a:srgbClr val="5F6568"/>
                      </a:solidFill>
                      <a:custDash>
                        <a:ds d="200000" sp="200000"/>
                      </a:custDash>
                      <a:miter lim="400000"/>
                    </a:lnL>
                    <a:lnB w="25400">
                      <a:solidFill>
                        <a:srgbClr val="5F6568"/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2200">
                          <a:sym typeface="Avenir Next Medium"/>
                        </a:defRPr>
                      </a:pPr>
                      <a:r>
                        <a:rPr sz="1200" dirty="0"/>
                        <a:t>Centers the view Vertically in the parent.</a:t>
                      </a:r>
                      <a:br>
                        <a:rPr sz="1200" dirty="0"/>
                      </a:br>
                      <a:endParaRPr sz="1200" dirty="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L="26789" marR="26789" marT="26789" marB="26789" anchor="ctr" horzOverflow="overflow">
                    <a:lnR w="25400">
                      <a:solidFill>
                        <a:srgbClr val="5F6568"/>
                      </a:solidFill>
                      <a:custDash>
                        <a:ds d="200000" sp="200000"/>
                      </a:custDash>
                      <a:miter lim="400000"/>
                    </a:lnR>
                    <a:lnB w="25400">
                      <a:solidFill>
                        <a:srgbClr val="5F6568"/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</a:t>
            </a:r>
          </a:p>
        </p:txBody>
      </p:sp>
      <p:sp>
        <p:nvSpPr>
          <p:cNvPr id="302" name="Rectangle"/>
          <p:cNvSpPr/>
          <p:nvPr/>
        </p:nvSpPr>
        <p:spPr>
          <a:xfrm>
            <a:off x="3215790" y="1828348"/>
            <a:ext cx="1535051" cy="102278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algn="ctr">
              <a:lnSpc>
                <a:spcPct val="80000"/>
              </a:lnSpc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 sz="1476"/>
          </a:p>
        </p:txBody>
      </p:sp>
      <p:sp>
        <p:nvSpPr>
          <p:cNvPr id="303" name="Video Name"/>
          <p:cNvSpPr txBox="1"/>
          <p:nvPr/>
        </p:nvSpPr>
        <p:spPr>
          <a:xfrm>
            <a:off x="3183310" y="2925642"/>
            <a:ext cx="575078" cy="167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r>
              <a:rPr sz="738" dirty="0"/>
              <a:t>Video Name</a:t>
            </a:r>
          </a:p>
        </p:txBody>
      </p:sp>
      <p:sp>
        <p:nvSpPr>
          <p:cNvPr id="304" name="12951205"/>
          <p:cNvSpPr txBox="1"/>
          <p:nvPr/>
        </p:nvSpPr>
        <p:spPr>
          <a:xfrm>
            <a:off x="3183310" y="3201185"/>
            <a:ext cx="477294" cy="167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r>
              <a:rPr sz="738" dirty="0"/>
              <a:t>12951205</a:t>
            </a:r>
          </a:p>
        </p:txBody>
      </p:sp>
      <p:sp>
        <p:nvSpPr>
          <p:cNvPr id="305" name="535 likes"/>
          <p:cNvSpPr txBox="1"/>
          <p:nvPr/>
        </p:nvSpPr>
        <p:spPr>
          <a:xfrm>
            <a:off x="4008998" y="3201185"/>
            <a:ext cx="429204" cy="167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r>
              <a:rPr sz="738" dirty="0"/>
              <a:t>535 likes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rid view"/>
          <p:cNvSpPr txBox="1">
            <a:spLocks noGrp="1"/>
          </p:cNvSpPr>
          <p:nvPr>
            <p:ph type="title"/>
          </p:nvPr>
        </p:nvSpPr>
        <p:spPr>
          <a:xfrm>
            <a:off x="1515346" y="-31079"/>
            <a:ext cx="6321600" cy="635400"/>
          </a:xfrm>
          <a:prstGeom prst="rect">
            <a:avLst/>
          </a:prstGeom>
        </p:spPr>
        <p:txBody>
          <a:bodyPr/>
          <a:lstStyle/>
          <a:p>
            <a:pPr lvl="1" defTabSz="246438">
              <a:spcBef>
                <a:spcPts val="1160"/>
              </a:spcBef>
              <a:defRPr sz="4800"/>
            </a:pPr>
            <a:r>
              <a:rPr dirty="0"/>
              <a:t>Grid view</a:t>
            </a:r>
          </a:p>
        </p:txBody>
      </p:sp>
      <p:sp>
        <p:nvSpPr>
          <p:cNvPr id="309" name="It divides a screen into grid of rows, columns, and cells…"/>
          <p:cNvSpPr txBox="1">
            <a:spLocks noGrp="1"/>
          </p:cNvSpPr>
          <p:nvPr>
            <p:ph type="body" sz="half" idx="1"/>
          </p:nvPr>
        </p:nvSpPr>
        <p:spPr>
          <a:xfrm>
            <a:off x="1714049" y="1327042"/>
            <a:ext cx="3473370" cy="3303766"/>
          </a:xfrm>
          <a:prstGeom prst="rect">
            <a:avLst/>
          </a:prstGeom>
        </p:spPr>
        <p:txBody>
          <a:bodyPr/>
          <a:lstStyle/>
          <a:p>
            <a:r>
              <a:rPr dirty="0"/>
              <a:t>It divides a screen into grid of rows, columns, and cells</a:t>
            </a:r>
          </a:p>
          <a:p>
            <a:r>
              <a:rPr dirty="0"/>
              <a:t>You have to specify where your widget should be present</a:t>
            </a:r>
          </a:p>
          <a:p>
            <a:r>
              <a:rPr dirty="0"/>
              <a:t>You have to specify how much column or row span it requires</a:t>
            </a:r>
          </a:p>
        </p:txBody>
      </p:sp>
      <p:sp>
        <p:nvSpPr>
          <p:cNvPr id="310" name="Rounded Rectangle"/>
          <p:cNvSpPr/>
          <p:nvPr/>
        </p:nvSpPr>
        <p:spPr>
          <a:xfrm>
            <a:off x="5446949" y="1019319"/>
            <a:ext cx="2035855" cy="3678111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algn="ctr">
              <a:lnSpc>
                <a:spcPct val="80000"/>
              </a:lnSpc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 sz="1476"/>
          </a:p>
        </p:txBody>
      </p:sp>
      <p:sp>
        <p:nvSpPr>
          <p:cNvPr id="311" name="Rectangle"/>
          <p:cNvSpPr/>
          <p:nvPr/>
        </p:nvSpPr>
        <p:spPr>
          <a:xfrm>
            <a:off x="5754612" y="1254764"/>
            <a:ext cx="1420528" cy="9121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algn="ctr">
              <a:lnSpc>
                <a:spcPct val="80000"/>
              </a:lnSpc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 sz="1476"/>
          </a:p>
        </p:txBody>
      </p:sp>
      <p:pic>
        <p:nvPicPr>
          <p:cNvPr id="312" name="geniobits.icns" descr="geniobits.icns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769789" y="1281998"/>
            <a:ext cx="1390174" cy="857730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Message"/>
          <p:cNvSpPr/>
          <p:nvPr/>
        </p:nvSpPr>
        <p:spPr>
          <a:xfrm>
            <a:off x="5763382" y="2341041"/>
            <a:ext cx="1019226" cy="18875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rPr sz="1476"/>
              <a:t>Message</a:t>
            </a:r>
          </a:p>
        </p:txBody>
      </p:sp>
      <p:sp>
        <p:nvSpPr>
          <p:cNvPr id="314" name="Send"/>
          <p:cNvSpPr/>
          <p:nvPr/>
        </p:nvSpPr>
        <p:spPr>
          <a:xfrm>
            <a:off x="5619341" y="2737824"/>
            <a:ext cx="508261" cy="241102"/>
          </a:xfrm>
          <a:prstGeom prst="roundRect">
            <a:avLst>
              <a:gd name="adj" fmla="val 31621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>
              <a:lnSpc>
                <a:spcPct val="80000"/>
              </a:lnSpc>
              <a:spcBef>
                <a:spcPts val="0"/>
              </a:spcBef>
              <a:defRPr sz="1800" cap="all">
                <a:solidFill>
                  <a:srgbClr val="222222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rPr sz="949"/>
              <a:t>Send</a:t>
            </a:r>
          </a:p>
        </p:txBody>
      </p:sp>
      <p:sp>
        <p:nvSpPr>
          <p:cNvPr id="315" name="Line"/>
          <p:cNvSpPr/>
          <p:nvPr/>
        </p:nvSpPr>
        <p:spPr>
          <a:xfrm>
            <a:off x="5455219" y="2236887"/>
            <a:ext cx="2019315" cy="0"/>
          </a:xfrm>
          <a:prstGeom prst="line">
            <a:avLst/>
          </a:prstGeom>
          <a:ln w="12700">
            <a:solidFill>
              <a:schemeClr val="accent6">
                <a:hueOff val="146492"/>
                <a:satOff val="27796"/>
                <a:lumOff val="22179"/>
              </a:schemeClr>
            </a:solidFill>
            <a:miter lim="400000"/>
          </a:ln>
        </p:spPr>
        <p:txBody>
          <a:bodyPr lIns="26789" tIns="26789" rIns="26789" bIns="26789" anchor="ctr"/>
          <a:lstStyle/>
          <a:p>
            <a:pPr algn="ctr">
              <a:lnSpc>
                <a:spcPct val="80000"/>
              </a:lnSpc>
              <a:defRPr sz="2800" cap="all">
                <a:latin typeface="+mn-lt"/>
                <a:ea typeface="+mn-ea"/>
                <a:cs typeface="+mn-cs"/>
                <a:sym typeface="DIN Condensed"/>
              </a:defRPr>
            </a:pPr>
            <a:endParaRPr sz="1476"/>
          </a:p>
        </p:txBody>
      </p:sp>
      <p:sp>
        <p:nvSpPr>
          <p:cNvPr id="316" name="Line"/>
          <p:cNvSpPr/>
          <p:nvPr/>
        </p:nvSpPr>
        <p:spPr>
          <a:xfrm>
            <a:off x="5455219" y="2633808"/>
            <a:ext cx="2019315" cy="1"/>
          </a:xfrm>
          <a:prstGeom prst="line">
            <a:avLst/>
          </a:prstGeom>
          <a:ln w="12700">
            <a:solidFill>
              <a:schemeClr val="accent6">
                <a:hueOff val="146492"/>
                <a:satOff val="27796"/>
                <a:lumOff val="22179"/>
              </a:schemeClr>
            </a:solidFill>
            <a:miter lim="400000"/>
          </a:ln>
        </p:spPr>
        <p:txBody>
          <a:bodyPr lIns="26789" tIns="26789" rIns="26789" bIns="26789" anchor="ctr"/>
          <a:lstStyle/>
          <a:p>
            <a:pPr algn="ctr">
              <a:lnSpc>
                <a:spcPct val="80000"/>
              </a:lnSpc>
              <a:defRPr sz="2800" cap="all">
                <a:latin typeface="+mn-lt"/>
                <a:ea typeface="+mn-ea"/>
                <a:cs typeface="+mn-cs"/>
                <a:sym typeface="DIN Condensed"/>
              </a:defRPr>
            </a:pPr>
            <a:endParaRPr sz="1476"/>
          </a:p>
        </p:txBody>
      </p:sp>
      <p:sp>
        <p:nvSpPr>
          <p:cNvPr id="317" name="Line"/>
          <p:cNvSpPr/>
          <p:nvPr/>
        </p:nvSpPr>
        <p:spPr>
          <a:xfrm>
            <a:off x="5455219" y="3082940"/>
            <a:ext cx="2019315" cy="1"/>
          </a:xfrm>
          <a:prstGeom prst="line">
            <a:avLst/>
          </a:prstGeom>
          <a:ln w="12700">
            <a:solidFill>
              <a:schemeClr val="accent6">
                <a:hueOff val="146492"/>
                <a:satOff val="27796"/>
                <a:lumOff val="22179"/>
              </a:schemeClr>
            </a:solidFill>
            <a:miter lim="400000"/>
          </a:ln>
        </p:spPr>
        <p:txBody>
          <a:bodyPr lIns="26789" tIns="26789" rIns="26789" bIns="26789" anchor="ctr"/>
          <a:lstStyle/>
          <a:p>
            <a:pPr algn="ctr">
              <a:lnSpc>
                <a:spcPct val="80000"/>
              </a:lnSpc>
              <a:defRPr sz="2800" cap="all">
                <a:latin typeface="+mn-lt"/>
                <a:ea typeface="+mn-ea"/>
                <a:cs typeface="+mn-cs"/>
                <a:sym typeface="DIN Condensed"/>
              </a:defRPr>
            </a:pPr>
            <a:endParaRPr sz="1476"/>
          </a:p>
        </p:txBody>
      </p:sp>
      <p:sp>
        <p:nvSpPr>
          <p:cNvPr id="321" name="Line"/>
          <p:cNvSpPr/>
          <p:nvPr/>
        </p:nvSpPr>
        <p:spPr>
          <a:xfrm flipH="1">
            <a:off x="7261989" y="1001241"/>
            <a:ext cx="1" cy="3674895"/>
          </a:xfrm>
          <a:prstGeom prst="line">
            <a:avLst/>
          </a:prstGeom>
          <a:ln w="12700">
            <a:solidFill>
              <a:schemeClr val="accent6">
                <a:hueOff val="146492"/>
                <a:satOff val="27796"/>
                <a:lumOff val="22179"/>
              </a:schemeClr>
            </a:solidFill>
            <a:miter lim="400000"/>
          </a:ln>
        </p:spPr>
        <p:txBody>
          <a:bodyPr lIns="26789" tIns="26789" rIns="26789" bIns="26789" anchor="ctr"/>
          <a:lstStyle/>
          <a:p>
            <a:pPr algn="ctr">
              <a:lnSpc>
                <a:spcPct val="80000"/>
              </a:lnSpc>
              <a:defRPr sz="2800" cap="all">
                <a:latin typeface="+mn-lt"/>
                <a:ea typeface="+mn-ea"/>
                <a:cs typeface="+mn-cs"/>
                <a:sym typeface="DIN Condensed"/>
              </a:defRPr>
            </a:pPr>
            <a:endParaRPr sz="1476"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55E8B3-E714-43FA-A739-1A937D1EB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875838"/>
            <a:ext cx="6860966" cy="362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613415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F5E01F7-5EC6-477B-8982-8AD451DF6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1" y="287725"/>
            <a:ext cx="6858000" cy="471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7035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45E214FE-3451-4A6B-B68C-609E15C12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581" y="171450"/>
            <a:ext cx="6115050" cy="74295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More Complexity </a:t>
            </a:r>
            <a:r>
              <a:rPr lang="en-US" altLang="en-US" dirty="0">
                <a:sym typeface="Wingdings" panose="05000000000000000000" pitchFamily="2" charset="2"/>
              </a:rPr>
              <a:t></a:t>
            </a:r>
            <a:r>
              <a:rPr lang="en-US" altLang="en-US" dirty="0"/>
              <a:t>Example of Nested </a:t>
            </a:r>
            <a:r>
              <a:rPr lang="en-US" altLang="en-US" dirty="0" err="1"/>
              <a:t>LinearLayouts</a:t>
            </a:r>
            <a:endParaRPr lang="en-US" altLang="en-US" dirty="0"/>
          </a:p>
        </p:txBody>
      </p:sp>
      <p:sp>
        <p:nvSpPr>
          <p:cNvPr id="38915" name="Content Placeholder 2">
            <a:extLst>
              <a:ext uri="{FF2B5EF4-FFF2-40B4-BE49-F238E27FC236}">
                <a16:creationId xmlns:a16="http://schemas.microsoft.com/office/drawing/2014/main" id="{C8EE6D52-9D56-4441-8A07-034DDE9EB9E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602581" y="1200150"/>
            <a:ext cx="6115050" cy="3371850"/>
          </a:xfrm>
        </p:spPr>
        <p:txBody>
          <a:bodyPr/>
          <a:lstStyle/>
          <a:p>
            <a:r>
              <a:rPr lang="en-US" altLang="en-US"/>
              <a:t>Here have First LinearLayout (vertical) that contains ImageView and then another LinearLayout </a:t>
            </a:r>
            <a:r>
              <a:rPr lang="en-US" altLang="en-US" sz="1350"/>
              <a:t>(itself has 2 TextViews)</a:t>
            </a:r>
          </a:p>
        </p:txBody>
      </p:sp>
      <p:pic>
        <p:nvPicPr>
          <p:cNvPr id="38916" name="Picture 2" descr="https://developer.android.com/images/training/hierarchy-linearlayout.png">
            <a:extLst>
              <a:ext uri="{FF2B5EF4-FFF2-40B4-BE49-F238E27FC236}">
                <a16:creationId xmlns:a16="http://schemas.microsoft.com/office/drawing/2014/main" id="{A802CF97-E900-4D4B-B246-1C5E16E7D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2228851"/>
            <a:ext cx="3980260" cy="2078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2830492E-91A0-4D6F-A0E8-6CD67E9F2094}"/>
              </a:ext>
            </a:extLst>
          </p:cNvPr>
          <p:cNvSpPr/>
          <p:nvPr/>
        </p:nvSpPr>
        <p:spPr>
          <a:xfrm>
            <a:off x="5237560" y="2950369"/>
            <a:ext cx="62865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500"/>
          </a:p>
        </p:txBody>
      </p:sp>
      <p:grpSp>
        <p:nvGrpSpPr>
          <p:cNvPr id="38918" name="Group 9">
            <a:extLst>
              <a:ext uri="{FF2B5EF4-FFF2-40B4-BE49-F238E27FC236}">
                <a16:creationId xmlns:a16="http://schemas.microsoft.com/office/drawing/2014/main" id="{310401A2-793B-4405-9B95-200937A43F36}"/>
              </a:ext>
            </a:extLst>
          </p:cNvPr>
          <p:cNvGrpSpPr>
            <a:grpSpLocks/>
          </p:cNvGrpSpPr>
          <p:nvPr/>
        </p:nvGrpSpPr>
        <p:grpSpPr bwMode="auto">
          <a:xfrm>
            <a:off x="5849543" y="2022872"/>
            <a:ext cx="1430128" cy="2352675"/>
            <a:chOff x="6477000" y="2789238"/>
            <a:chExt cx="1906837" cy="3136900"/>
          </a:xfrm>
        </p:grpSpPr>
        <p:pic>
          <p:nvPicPr>
            <p:cNvPr id="38920" name="Picture 4" descr="https://developer.android.com/images/training/hierarchy-layouttimes.png">
              <a:extLst>
                <a:ext uri="{FF2B5EF4-FFF2-40B4-BE49-F238E27FC236}">
                  <a16:creationId xmlns:a16="http://schemas.microsoft.com/office/drawing/2014/main" id="{C7FA6C6E-5488-4FA3-89AB-16065688C6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2789238"/>
              <a:ext cx="1905000" cy="3136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921" name="TextBox 4">
              <a:extLst>
                <a:ext uri="{FF2B5EF4-FFF2-40B4-BE49-F238E27FC236}">
                  <a16:creationId xmlns:a16="http://schemas.microsoft.com/office/drawing/2014/main" id="{AACDDECE-7C60-425C-B4ED-1F7799A4A1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05600" y="3358634"/>
              <a:ext cx="167823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500"/>
                <a:t>ImageView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33EAB46-2570-427B-B062-5FBEC1BCF4FA}"/>
                </a:ext>
              </a:extLst>
            </p:cNvPr>
            <p:cNvSpPr/>
            <p:nvPr/>
          </p:nvSpPr>
          <p:spPr>
            <a:xfrm>
              <a:off x="6934200" y="5372100"/>
              <a:ext cx="1090612" cy="1285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7F40F3-51F6-4327-A3B0-2D1FE539BB11}"/>
                </a:ext>
              </a:extLst>
            </p:cNvPr>
            <p:cNvSpPr/>
            <p:nvPr/>
          </p:nvSpPr>
          <p:spPr>
            <a:xfrm>
              <a:off x="6934200" y="5524500"/>
              <a:ext cx="1090612" cy="1285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00"/>
            </a:p>
          </p:txBody>
        </p:sp>
      </p:grpSp>
      <p:sp>
        <p:nvSpPr>
          <p:cNvPr id="38919" name="TextBox 6">
            <a:extLst>
              <a:ext uri="{FF2B5EF4-FFF2-40B4-BE49-F238E27FC236}">
                <a16:creationId xmlns:a16="http://schemas.microsoft.com/office/drawing/2014/main" id="{EE9B6EC7-1777-4226-8927-574D4E54A2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0900" y="3824287"/>
            <a:ext cx="800100" cy="36933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sz="900"/>
              <a:t>2 </a:t>
            </a:r>
            <a:br>
              <a:rPr lang="en-US" altLang="en-US" sz="900"/>
            </a:br>
            <a:r>
              <a:rPr lang="en-US" altLang="en-US" sz="900"/>
              <a:t>TextViews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1688061C-2870-48CC-947E-25B84C9AC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1" y="171450"/>
            <a:ext cx="6629400" cy="74295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You can nest Any kind of Layouts –like here </a:t>
            </a: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CE680493-355A-4776-A724-4EA7AAC91D4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602581" y="1200150"/>
            <a:ext cx="6115050" cy="3371850"/>
          </a:xfrm>
        </p:spPr>
        <p:txBody>
          <a:bodyPr/>
          <a:lstStyle/>
          <a:p>
            <a:r>
              <a:rPr lang="en-US" altLang="en-US" dirty="0"/>
              <a:t>you can have a </a:t>
            </a:r>
            <a:r>
              <a:rPr lang="en-US" altLang="en-US" dirty="0" err="1"/>
              <a:t>ViewGroup</a:t>
            </a:r>
            <a:r>
              <a:rPr lang="en-US" altLang="en-US" dirty="0"/>
              <a:t> (another Layout) inside as a member of the </a:t>
            </a:r>
            <a:r>
              <a:rPr lang="en-US" altLang="en-US" dirty="0" err="1"/>
              <a:t>LinearLayout</a:t>
            </a:r>
            <a:r>
              <a:rPr lang="en-US" altLang="en-US" dirty="0"/>
              <a:t> to make a more COMPLEX interface</a:t>
            </a:r>
          </a:p>
        </p:txBody>
      </p:sp>
      <p:pic>
        <p:nvPicPr>
          <p:cNvPr id="40964" name="Picture 2" descr="https://developer.android.com/images/layoutparams.png">
            <a:extLst>
              <a:ext uri="{FF2B5EF4-FFF2-40B4-BE49-F238E27FC236}">
                <a16:creationId xmlns:a16="http://schemas.microsoft.com/office/drawing/2014/main" id="{E9BA14DA-D080-45ED-BC2A-3914BB8BB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1" y="2228851"/>
            <a:ext cx="4171950" cy="2364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256200" y="228273"/>
            <a:ext cx="86316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4000" dirty="0">
                <a:solidFill>
                  <a:schemeClr val="bg2"/>
                </a:solidFill>
              </a:rPr>
              <a:t>More Views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sz="1400" b="0" dirty="0">
                <a:solidFill>
                  <a:schemeClr val="bg2"/>
                </a:solidFill>
              </a:rPr>
              <a:t>Hierarchy of Views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0BDD30-F255-4F76-A0EC-33CF90B7264A}"/>
              </a:ext>
            </a:extLst>
          </p:cNvPr>
          <p:cNvSpPr txBox="1"/>
          <p:nvPr/>
        </p:nvSpPr>
        <p:spPr>
          <a:xfrm>
            <a:off x="339493" y="1485900"/>
            <a:ext cx="84650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a. Text view</a:t>
            </a:r>
          </a:p>
          <a:p>
            <a:r>
              <a:rPr lang="en-US" dirty="0"/>
              <a:t>        b. Edit Text</a:t>
            </a:r>
          </a:p>
          <a:p>
            <a:r>
              <a:rPr lang="en-US" dirty="0"/>
              <a:t>        c. Button</a:t>
            </a:r>
          </a:p>
          <a:p>
            <a:r>
              <a:rPr lang="en-US" dirty="0"/>
              <a:t>        d. Toggle button</a:t>
            </a:r>
          </a:p>
          <a:p>
            <a:r>
              <a:rPr lang="en-US" dirty="0"/>
              <a:t>        e. Switch</a:t>
            </a:r>
          </a:p>
          <a:p>
            <a:r>
              <a:rPr lang="en-US" dirty="0"/>
              <a:t>        f. Check boxes</a:t>
            </a:r>
          </a:p>
          <a:p>
            <a:r>
              <a:rPr lang="en-US" dirty="0"/>
              <a:t>        g. Radio buttons</a:t>
            </a:r>
          </a:p>
          <a:p>
            <a:r>
              <a:rPr lang="en-US" dirty="0"/>
              <a:t>        h. Spinner</a:t>
            </a:r>
          </a:p>
          <a:p>
            <a:r>
              <a:rPr lang="en-US" dirty="0"/>
              <a:t>        </a:t>
            </a:r>
            <a:r>
              <a:rPr lang="en-US" dirty="0" err="1"/>
              <a:t>i</a:t>
            </a:r>
            <a:r>
              <a:rPr lang="en-US" dirty="0"/>
              <a:t>. Image View</a:t>
            </a:r>
          </a:p>
          <a:p>
            <a:r>
              <a:rPr lang="en-US" dirty="0"/>
              <a:t>        j. Image Button</a:t>
            </a:r>
          </a:p>
          <a:p>
            <a:r>
              <a:rPr lang="en-US" dirty="0"/>
              <a:t>        k. Scroll views</a:t>
            </a:r>
          </a:p>
          <a:p>
            <a:r>
              <a:rPr lang="en-US" dirty="0"/>
              <a:t>        l. Toasts</a:t>
            </a:r>
          </a:p>
        </p:txBody>
      </p:sp>
    </p:spTree>
    <p:extLst>
      <p:ext uri="{BB962C8B-B14F-4D97-AF65-F5344CB8AC3E}">
        <p14:creationId xmlns:p14="http://schemas.microsoft.com/office/powerpoint/2010/main" val="2382362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reate a program which accepts age as a string from user and converts it into int and calculates user’s year of birth."/>
          <p:cNvSpPr txBox="1">
            <a:spLocks noGrp="1"/>
          </p:cNvSpPr>
          <p:nvPr>
            <p:ph type="body" idx="1"/>
          </p:nvPr>
        </p:nvSpPr>
        <p:spPr>
          <a:xfrm>
            <a:off x="328017" y="2571750"/>
            <a:ext cx="8388600" cy="2047875"/>
          </a:xfrm>
          <a:prstGeom prst="rect">
            <a:avLst/>
          </a:prstGeom>
        </p:spPr>
        <p:txBody>
          <a:bodyPr/>
          <a:lstStyle/>
          <a:p>
            <a:r>
              <a:rPr lang="en-US" sz="2400" b="1" cap="none" dirty="0">
                <a:solidFill>
                  <a:schemeClr val="tx1"/>
                </a:solidFill>
                <a:latin typeface="Raleway" panose="020B0503030101060003" pitchFamily="34" charset="0"/>
              </a:rPr>
              <a:t>Create a program which accepts age as a string from user and converts it into int and calculates user’s year of birth.</a:t>
            </a:r>
          </a:p>
        </p:txBody>
      </p:sp>
      <p:sp>
        <p:nvSpPr>
          <p:cNvPr id="170" name="Exercise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4421188" cy="619125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Lets Revise Java First</a:t>
            </a:r>
            <a:endParaRPr sz="3200" dirty="0"/>
          </a:p>
        </p:txBody>
      </p:sp>
      <p:pic>
        <p:nvPicPr>
          <p:cNvPr id="172" name="giphy (1).gif" descr="giphy (1)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488907" y="0"/>
            <a:ext cx="1655093" cy="22067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005ACF-433C-479F-9D0F-381D207DE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65" y="1316140"/>
            <a:ext cx="8495070" cy="35337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4BE13A-E079-4D6C-8861-ACD1E5572BE6}"/>
              </a:ext>
            </a:extLst>
          </p:cNvPr>
          <p:cNvSpPr txBox="1"/>
          <p:nvPr/>
        </p:nvSpPr>
        <p:spPr>
          <a:xfrm>
            <a:off x="324465" y="550606"/>
            <a:ext cx="8495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GUI components are a type of 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This is because all layouts and GUI components are subclasses of the Android View class</a:t>
            </a:r>
          </a:p>
        </p:txBody>
      </p:sp>
    </p:spTree>
    <p:extLst>
      <p:ext uri="{BB962C8B-B14F-4D97-AF65-F5344CB8AC3E}">
        <p14:creationId xmlns:p14="http://schemas.microsoft.com/office/powerpoint/2010/main" val="34080429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4BE13A-E079-4D6C-8861-ACD1E5572BE6}"/>
              </a:ext>
            </a:extLst>
          </p:cNvPr>
          <p:cNvSpPr txBox="1"/>
          <p:nvPr/>
        </p:nvSpPr>
        <p:spPr>
          <a:xfrm>
            <a:off x="324465" y="550606"/>
            <a:ext cx="8495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Layouts are a type of View called a </a:t>
            </a:r>
            <a:r>
              <a:rPr lang="en-US" dirty="0" err="1">
                <a:solidFill>
                  <a:schemeClr val="bg1"/>
                </a:solidFill>
              </a:rPr>
              <a:t>ViewGroup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9B807C-8696-446B-A90F-15D5ED387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7" y="1697294"/>
            <a:ext cx="522922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1303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1D1CB-6BDB-4428-B37A-AE69FF269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methods of view class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F5F356-A0DB-48D0-BB48-80780E14C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322" y="47625"/>
            <a:ext cx="269557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305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74143B-E4CB-4A75-8725-A0466A5CF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305969"/>
            <a:ext cx="4045200" cy="1318200"/>
          </a:xfrm>
        </p:spPr>
        <p:txBody>
          <a:bodyPr/>
          <a:lstStyle/>
          <a:p>
            <a:r>
              <a:rPr lang="en-US" dirty="0"/>
              <a:t>Toggle button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1A2058-2D07-4B8C-B258-65CE6650B81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731300" y="0"/>
            <a:ext cx="4045200" cy="5143500"/>
          </a:xfrm>
        </p:spPr>
        <p:txBody>
          <a:bodyPr/>
          <a:lstStyle/>
          <a:p>
            <a:pPr marL="11430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ToggleButton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11430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android:id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="@+id/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toggle_button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  <a:p>
            <a:pPr marL="11430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android:layout_width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wrap_content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  <a:p>
            <a:pPr marL="11430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android:layout_height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wrap_content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  <a:p>
            <a:pPr marL="11430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android:textOn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="@string/on" </a:t>
            </a:r>
          </a:p>
          <a:p>
            <a:pPr marL="11430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android:textOff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="@string/off" /&gt;</a:t>
            </a:r>
          </a:p>
          <a:p>
            <a:pPr marL="114300" indent="0"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toggleAlarm.setOnCheckedChangeListener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(new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CompoundButton.OnCheckedChangeListener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114300" indent="0">
              <a:buNone/>
            </a:pP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onCheckedChanged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CompoundButton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buttonView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isChecked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if(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isChecked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Log.d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alarmCheck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","ALARM SET TO TRUE");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sched.setAlarm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(true);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} else {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Log.d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alarmCheck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","ALARM SET TO FALSE");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sched.setAlarm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(false);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114300" indent="0">
              <a:buNone/>
            </a:pP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});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254ABB-0341-4CD0-8A71-53D3FBFF8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719" y="2163728"/>
            <a:ext cx="4591719" cy="88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2948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74143B-E4CB-4A75-8725-A0466A5CF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305969"/>
            <a:ext cx="4045200" cy="1318200"/>
          </a:xfrm>
        </p:spPr>
        <p:txBody>
          <a:bodyPr/>
          <a:lstStyle/>
          <a:p>
            <a:r>
              <a:rPr lang="en-US" dirty="0"/>
              <a:t>Switch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1A2058-2D07-4B8C-B258-65CE6650B81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731300" y="0"/>
            <a:ext cx="4045200" cy="5143500"/>
          </a:xfrm>
        </p:spPr>
        <p:txBody>
          <a:bodyPr/>
          <a:lstStyle/>
          <a:p>
            <a:pPr marL="11430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&lt;Switch </a:t>
            </a:r>
          </a:p>
          <a:p>
            <a:pPr marL="114300" indent="0"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android:id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="@+id/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switch_view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  <a:p>
            <a:pPr marL="114300" indent="0"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android:layout_width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wrap_content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  <a:p>
            <a:pPr marL="114300" indent="0"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android:layout_height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wrap_content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  <a:p>
            <a:pPr marL="114300" indent="0"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android:textOn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="@string/on" </a:t>
            </a:r>
          </a:p>
          <a:p>
            <a:pPr marL="114300" indent="0"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android:textOff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="@string/off" /&gt;</a:t>
            </a:r>
          </a:p>
          <a:p>
            <a:pPr marL="114300" indent="0"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toggleAlarm.setOnCheckedChangeListener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(new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CompoundButton.OnCheckedChangeListener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114300" indent="0">
              <a:buNone/>
            </a:pP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onCheckedChanged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CompoundButton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buttonView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isChecked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if(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isChecked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Log.d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alarmCheck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","ALARM SET TO TRUE");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sched.setAlarm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(true);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} else {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Log.d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alarmCheck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","ALARM SET TO FALSE");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sched.setAlarm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(false);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114300" indent="0">
              <a:buNone/>
            </a:pP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});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61E8C1-3DAD-4C3E-9042-138513967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01" y="2111299"/>
            <a:ext cx="4480899" cy="75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711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74143B-E4CB-4A75-8725-A0466A5CF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305969"/>
            <a:ext cx="4045200" cy="1318200"/>
          </a:xfrm>
        </p:spPr>
        <p:txBody>
          <a:bodyPr/>
          <a:lstStyle/>
          <a:p>
            <a:r>
              <a:rPr lang="en-US" dirty="0"/>
              <a:t>Check boxes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1A2058-2D07-4B8C-B258-65CE6650B81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731300" y="0"/>
            <a:ext cx="4045200" cy="5143500"/>
          </a:xfrm>
        </p:spPr>
        <p:txBody>
          <a:bodyPr/>
          <a:lstStyle/>
          <a:p>
            <a:pPr marL="11430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CheckBox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android:id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="@+id/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checkbox_milk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  <a:p>
            <a:pPr marL="114300" indent="0"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android:layout_width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wrap_content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  <a:p>
            <a:pPr marL="114300" indent="0"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android:layout_height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wrap_content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  <a:p>
            <a:pPr marL="114300" indent="0"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android:text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="@string/milk" /&gt; </a:t>
            </a:r>
          </a:p>
          <a:p>
            <a:pPr marL="11430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CheckBox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android:id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="@+id/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checkbox_sugar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  <a:p>
            <a:pPr marL="114300" indent="0"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android:layout_width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wrap_content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  <a:p>
            <a:pPr marL="114300" indent="0"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android:layout_height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wrap_content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  <a:p>
            <a:pPr marL="114300" indent="0"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android:text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="@string/sugar" /&gt;   </a:t>
            </a:r>
          </a:p>
          <a:p>
            <a:pPr marL="114300" indent="0">
              <a:buNone/>
            </a:pP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toggleAlarm.setOnCheckedChangeListener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(new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CompoundButton.OnCheckedChangeListener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114300" indent="0">
              <a:buNone/>
            </a:pP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onCheckedChanged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CompoundButton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buttonView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isChecked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if(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isChecked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Log.d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alarmCheck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","ALARM SET TO TRUE");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sched.setAlarm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(true);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} else {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Log.d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alarmCheck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","ALARM SET TO FALSE");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sched.setAlarm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(false);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114300" indent="0">
              <a:buNone/>
            </a:pP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});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38730E-FF46-48FD-8621-36C70B651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6955"/>
            <a:ext cx="4561181" cy="182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509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74143B-E4CB-4A75-8725-A0466A5CF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400" y="1524000"/>
            <a:ext cx="4045200" cy="691023"/>
          </a:xfrm>
        </p:spPr>
        <p:txBody>
          <a:bodyPr/>
          <a:lstStyle/>
          <a:p>
            <a:r>
              <a:rPr lang="en-US" dirty="0"/>
              <a:t>Radio Buttons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1A2058-2D07-4B8C-B258-65CE6650B81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731300" y="0"/>
            <a:ext cx="4045200" cy="5143500"/>
          </a:xfrm>
        </p:spPr>
        <p:txBody>
          <a:bodyPr/>
          <a:lstStyle/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RadioGroup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android:id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="@+id/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radio_group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android:layout_width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match_parent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android:layout_height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wrap_content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android:orientation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="vertical"&gt;</a:t>
            </a:r>
          </a:p>
          <a:p>
            <a:pPr marL="114300" indent="0">
              <a:buNone/>
            </a:pP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RadioButton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android:id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="@+id/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radio_cavemen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android:layout_width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wrap_content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android:layout_height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wrap_content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android:text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="@string/cavemen" 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android:onClick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onRadioButtonClicked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 /&gt; </a:t>
            </a:r>
          </a:p>
          <a:p>
            <a:pPr marL="114300" indent="0">
              <a:buNone/>
            </a:pP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RadioButton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android:id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="@+id/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radio_astronauts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android:layout_width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wrap_content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android:layout_height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wrap_content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android:text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="@string/astronauts" 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android:onClick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onRadioButtonClicked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 /&gt; </a:t>
            </a:r>
          </a:p>
          <a:p>
            <a:pPr marL="114300" indent="0">
              <a:buNone/>
            </a:pP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RadioGroup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114300" indent="0">
              <a:buNone/>
            </a:pP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RadioGroup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radioGroup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findViewById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R.id.radioGroup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int id =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radioGroup.getCheckedRadioButtonId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if (id == -1){ 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//no item selected 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else{ </a:t>
            </a:r>
          </a:p>
          <a:p>
            <a:pPr marL="114300" indent="0">
              <a:buNone/>
            </a:pP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RadioButton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radioButton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findViewById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(id);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858CA3-80B1-466C-9919-67DE3C285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1750"/>
            <a:ext cx="4572000" cy="69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543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74143B-E4CB-4A75-8725-A0466A5CF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400" y="1524000"/>
            <a:ext cx="4045200" cy="691023"/>
          </a:xfrm>
        </p:spPr>
        <p:txBody>
          <a:bodyPr/>
          <a:lstStyle/>
          <a:p>
            <a:r>
              <a:rPr lang="en-US" dirty="0"/>
              <a:t>Radio Buttons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1A2058-2D07-4B8C-B258-65CE6650B81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731300" y="0"/>
            <a:ext cx="4045200" cy="5143500"/>
          </a:xfrm>
        </p:spPr>
        <p:txBody>
          <a:bodyPr/>
          <a:lstStyle/>
          <a:p>
            <a:pPr marL="114300" indent="0">
              <a:buNone/>
            </a:pP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RadioGroup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radioGroup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RadioGroup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findViewById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R.id.cancle_booking_radio_group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114300" indent="0">
              <a:buNone/>
            </a:pP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radioGroup.setOnCheckedChangeListener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(new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RadioGroup.OnCheckedChangeListener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1143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@Override</a:t>
            </a:r>
          </a:p>
          <a:p>
            <a:pPr marL="1143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public void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onCheckedChanged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RadioGroup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group, int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checkedId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1143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View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radioButton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radioGroup.findViewById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checkedId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1143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int index =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radioGroup.indexOfChild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radioButton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1143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switch (index) {</a:t>
            </a:r>
          </a:p>
          <a:p>
            <a:pPr marL="1143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case 0:</a:t>
            </a:r>
          </a:p>
          <a:p>
            <a:pPr marL="1143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// perform your action here</a:t>
            </a:r>
          </a:p>
          <a:p>
            <a:pPr marL="1143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break;</a:t>
            </a:r>
          </a:p>
          <a:p>
            <a:pPr marL="1143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case 1:</a:t>
            </a:r>
          </a:p>
          <a:p>
            <a:pPr marL="1143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// perform your action here</a:t>
            </a:r>
          </a:p>
          <a:p>
            <a:pPr marL="1143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break;</a:t>
            </a:r>
          </a:p>
          <a:p>
            <a:pPr marL="1143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case 2:</a:t>
            </a:r>
          </a:p>
          <a:p>
            <a:pPr marL="1143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// perform your action here</a:t>
            </a:r>
          </a:p>
          <a:p>
            <a:pPr marL="1143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break;</a:t>
            </a:r>
          </a:p>
          <a:p>
            <a:pPr marL="1143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case 3:</a:t>
            </a:r>
          </a:p>
          <a:p>
            <a:pPr marL="1143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// perform your action here</a:t>
            </a:r>
          </a:p>
          <a:p>
            <a:pPr marL="1143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break;</a:t>
            </a:r>
          </a:p>
          <a:p>
            <a:pPr marL="1143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case 4:</a:t>
            </a:r>
          </a:p>
          <a:p>
            <a:pPr marL="1143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// perform your action here</a:t>
            </a:r>
          </a:p>
          <a:p>
            <a:pPr marL="1143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break;</a:t>
            </a:r>
          </a:p>
          <a:p>
            <a:pPr marL="1143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</a:p>
          <a:p>
            <a:pPr marL="1143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1143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});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858CA3-80B1-466C-9919-67DE3C285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1750"/>
            <a:ext cx="4572000" cy="69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114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74143B-E4CB-4A75-8725-A0466A5CF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400" y="855406"/>
            <a:ext cx="4045200" cy="691023"/>
          </a:xfrm>
        </p:spPr>
        <p:txBody>
          <a:bodyPr/>
          <a:lstStyle/>
          <a:p>
            <a:r>
              <a:rPr lang="en-US" dirty="0"/>
              <a:t>Toasts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E2893C-2202-4AB8-A297-3B23ABD49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2" y="1685156"/>
            <a:ext cx="2238375" cy="3248025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939D1A7-386F-4247-ACCF-7CE05397331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731300" y="0"/>
            <a:ext cx="4045200" cy="5143500"/>
          </a:xfrm>
        </p:spPr>
        <p:txBody>
          <a:bodyPr/>
          <a:lstStyle/>
          <a:p>
            <a:pPr marL="114300" indent="0">
              <a:buNone/>
            </a:pP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CharSequence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text = "Hello, I'm a Toast!"; 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int duration =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Toast.LENGTH_SHORT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Toast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toast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Toast.makeText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(this, text, duration); </a:t>
            </a:r>
          </a:p>
          <a:p>
            <a:pPr marL="114300" indent="0">
              <a:buNone/>
            </a:pP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toast.show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8340260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74143B-E4CB-4A75-8725-A0466A5CF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400" y="1524000"/>
            <a:ext cx="4045200" cy="691023"/>
          </a:xfrm>
        </p:spPr>
        <p:txBody>
          <a:bodyPr/>
          <a:lstStyle/>
          <a:p>
            <a:r>
              <a:rPr lang="en-US" dirty="0"/>
              <a:t>Spinner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1A2058-2D07-4B8C-B258-65CE6650B81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731300" y="0"/>
            <a:ext cx="4045200" cy="5143500"/>
          </a:xfrm>
        </p:spPr>
        <p:txBody>
          <a:bodyPr/>
          <a:lstStyle/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&lt;Spinner 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android:id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="@+id/spinner" 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android:layout_width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wrap_content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android:layout_height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wrap_content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android:entries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="@array/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spinner_values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 /&gt;</a:t>
            </a:r>
          </a:p>
          <a:p>
            <a:pPr marL="114300" indent="0">
              <a:buNone/>
            </a:pP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&lt;string-array name="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spinner_values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"&gt; 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&lt;item&gt;light&lt;/item&gt; 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&lt;item&gt;amber&lt;/item&gt; 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&lt;item&gt;brown&lt;/item&gt; 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&lt;item&gt;dark&lt;/item&gt; 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&lt;/string-array&gt;</a:t>
            </a:r>
          </a:p>
          <a:p>
            <a:pPr marL="114300" indent="0">
              <a:buNone/>
            </a:pP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Spinner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spinner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(Spinner)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findViewById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R.id.spinner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114300" indent="0">
              <a:buNone/>
            </a:pP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spinner.setOnItemSelectedListener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(new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OnItemSelectedListener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@Override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 void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onItemSelected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AdapterView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&lt;?&gt;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parentView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View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selectedItemView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int position, long id) {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String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String.valueOf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spinner.getSelectedItem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@Override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 void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onNothingSelected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AdapterView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&lt;?&gt;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parentView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// your code here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114300" indent="0">
              <a:buNone/>
            </a:pP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});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0AA164-C591-4FF2-A211-B39A45B69D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72"/>
          <a:stretch/>
        </p:blipFill>
        <p:spPr>
          <a:xfrm>
            <a:off x="1493351" y="2215023"/>
            <a:ext cx="1585297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82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reate a program which accepts age as a string from user and converts it into int and calculates user’s year of birth."/>
          <p:cNvSpPr txBox="1">
            <a:spLocks noGrp="1"/>
          </p:cNvSpPr>
          <p:nvPr>
            <p:ph type="body" idx="1"/>
          </p:nvPr>
        </p:nvSpPr>
        <p:spPr>
          <a:xfrm>
            <a:off x="92042" y="1970383"/>
            <a:ext cx="8806152" cy="2552456"/>
          </a:xfrm>
          <a:prstGeom prst="rect">
            <a:avLst/>
          </a:prstGeom>
        </p:spPr>
        <p:txBody>
          <a:bodyPr/>
          <a:lstStyle/>
          <a:p>
            <a:r>
              <a:rPr lang="en-US" sz="1400" b="1" cap="none" dirty="0">
                <a:solidFill>
                  <a:schemeClr val="tx1"/>
                </a:solidFill>
                <a:latin typeface="Raleway" panose="020B0503030101060003" pitchFamily="34" charset="0"/>
              </a:rPr>
              <a:t>Student management sys-</a:t>
            </a:r>
          </a:p>
          <a:p>
            <a:r>
              <a:rPr lang="en-US" sz="1400" b="1" cap="none" dirty="0">
                <a:solidFill>
                  <a:schemeClr val="tx1"/>
                </a:solidFill>
                <a:latin typeface="Raleway" panose="020B0503030101060003" pitchFamily="34" charset="0"/>
              </a:rPr>
              <a:t>1. Take and store students full name, div, roll num</a:t>
            </a:r>
          </a:p>
          <a:p>
            <a:r>
              <a:rPr lang="en-US" sz="1400" b="1" cap="none" dirty="0">
                <a:solidFill>
                  <a:schemeClr val="tx1"/>
                </a:solidFill>
                <a:latin typeface="Raleway" panose="020B0503030101060003" pitchFamily="34" charset="0"/>
              </a:rPr>
              <a:t>2. Search students by name </a:t>
            </a:r>
          </a:p>
          <a:p>
            <a:r>
              <a:rPr lang="en-US" sz="1400" b="1" cap="none" dirty="0">
                <a:solidFill>
                  <a:schemeClr val="tx1"/>
                </a:solidFill>
                <a:latin typeface="Raleway" panose="020B0503030101060003" pitchFamily="34" charset="0"/>
              </a:rPr>
              <a:t>3. Search students by roll num</a:t>
            </a:r>
          </a:p>
          <a:p>
            <a:r>
              <a:rPr lang="en-US" sz="1400" b="1" cap="none" dirty="0">
                <a:solidFill>
                  <a:schemeClr val="tx1"/>
                </a:solidFill>
                <a:latin typeface="Raleway" panose="020B0503030101060003" pitchFamily="34" charset="0"/>
              </a:rPr>
              <a:t>4. Delete by roll num</a:t>
            </a:r>
          </a:p>
          <a:p>
            <a:r>
              <a:rPr lang="en-US" sz="1400" b="1" cap="none" dirty="0">
                <a:solidFill>
                  <a:schemeClr val="tx1"/>
                </a:solidFill>
                <a:latin typeface="Raleway" panose="020B0503030101060003" pitchFamily="34" charset="0"/>
              </a:rPr>
              <a:t>5. Edit data of student by roll num</a:t>
            </a:r>
          </a:p>
          <a:p>
            <a:r>
              <a:rPr lang="en-US" sz="1400" b="1" cap="none">
                <a:solidFill>
                  <a:schemeClr val="tx1"/>
                </a:solidFill>
                <a:latin typeface="Raleway" panose="020B0503030101060003" pitchFamily="34" charset="0"/>
              </a:rPr>
              <a:t>Use </a:t>
            </a:r>
            <a:r>
              <a:rPr lang="en-US" sz="1400" b="1" cap="none" dirty="0">
                <a:solidFill>
                  <a:schemeClr val="tx1"/>
                </a:solidFill>
                <a:latin typeface="Raleway" panose="020B0503030101060003" pitchFamily="34" charset="0"/>
              </a:rPr>
              <a:t>Classes, </a:t>
            </a:r>
            <a:r>
              <a:rPr lang="en-US" sz="1400" b="1" cap="none" dirty="0" err="1">
                <a:solidFill>
                  <a:schemeClr val="tx1"/>
                </a:solidFill>
                <a:latin typeface="Raleway" panose="020B0503030101060003" pitchFamily="34" charset="0"/>
              </a:rPr>
              <a:t>ArrayList</a:t>
            </a:r>
            <a:r>
              <a:rPr lang="en-US" sz="1400" b="1" cap="none" dirty="0">
                <a:solidFill>
                  <a:schemeClr val="tx1"/>
                </a:solidFill>
                <a:latin typeface="Raleway" panose="020B0503030101060003" pitchFamily="34" charset="0"/>
              </a:rPr>
              <a:t>, </a:t>
            </a:r>
            <a:r>
              <a:rPr lang="en-US" sz="1400" b="1" dirty="0">
                <a:solidFill>
                  <a:schemeClr val="tx1"/>
                </a:solidFill>
                <a:latin typeface="Raleway" panose="020B0503030101060003" pitchFamily="34" charset="0"/>
              </a:rPr>
              <a:t>S</a:t>
            </a:r>
            <a:r>
              <a:rPr lang="en-US" sz="1400" b="1" cap="none" dirty="0">
                <a:solidFill>
                  <a:schemeClr val="tx1"/>
                </a:solidFill>
                <a:latin typeface="Raleway" panose="020B0503030101060003" pitchFamily="34" charset="0"/>
              </a:rPr>
              <a:t>tring manipulation, Switch case</a:t>
            </a:r>
          </a:p>
          <a:p>
            <a:endParaRPr lang="en-US" sz="1400" b="1" cap="none" dirty="0">
              <a:solidFill>
                <a:schemeClr val="tx1"/>
              </a:solidFill>
              <a:latin typeface="Raleway" panose="020B0503030101060003" pitchFamily="34" charset="0"/>
            </a:endParaRPr>
          </a:p>
        </p:txBody>
      </p:sp>
      <p:sp>
        <p:nvSpPr>
          <p:cNvPr id="170" name="Exercise"/>
          <p:cNvSpPr txBox="1">
            <a:spLocks noGrp="1"/>
          </p:cNvSpPr>
          <p:nvPr>
            <p:ph type="title" idx="4294967295"/>
          </p:nvPr>
        </p:nvSpPr>
        <p:spPr>
          <a:xfrm>
            <a:off x="0" y="484270"/>
            <a:ext cx="4421188" cy="619125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Lets Revise Java First</a:t>
            </a:r>
            <a:endParaRPr sz="3200" dirty="0"/>
          </a:p>
        </p:txBody>
      </p:sp>
      <p:pic>
        <p:nvPicPr>
          <p:cNvPr id="172" name="giphy (1).gif" descr="giphy (1)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488907" y="0"/>
            <a:ext cx="1655093" cy="220679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060099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74143B-E4CB-4A75-8725-A0466A5CF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400" y="825910"/>
            <a:ext cx="4045200" cy="691023"/>
          </a:xfrm>
        </p:spPr>
        <p:txBody>
          <a:bodyPr/>
          <a:lstStyle/>
          <a:p>
            <a:r>
              <a:rPr lang="en-US" dirty="0"/>
              <a:t>Image 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1A2058-2D07-4B8C-B258-65CE6650B81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731300" y="0"/>
            <a:ext cx="4045200" cy="5143500"/>
          </a:xfrm>
        </p:spPr>
        <p:txBody>
          <a:bodyPr/>
          <a:lstStyle/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ImageView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android:layout_width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="200dp" 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android:layout_height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="100dp" 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android:src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="@drawable/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starbuzz_logo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pPr marL="114300" indent="0">
              <a:buNone/>
            </a:pP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ImageView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photo = 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ImageView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findViewById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R.id.photo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int image =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R.drawable.starbuzz_logo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 marL="11430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String description = "This is the logo"; </a:t>
            </a:r>
          </a:p>
          <a:p>
            <a:pPr marL="114300" indent="0">
              <a:buNone/>
            </a:pP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photo.setImageResource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(image); </a:t>
            </a:r>
          </a:p>
          <a:p>
            <a:pPr marL="114300" indent="0">
              <a:buNone/>
            </a:pP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photo.setContentDescription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(description);</a:t>
            </a:r>
          </a:p>
          <a:p>
            <a:pPr marL="114300" indent="0">
              <a:buNone/>
            </a:pP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Picasso.get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().load("https://source.unsplash.com/random/").into(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imageView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2BA6F7-CE68-4050-9267-4394E8943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05908"/>
            <a:ext cx="4571999" cy="15385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0E7DC9-5534-4C42-B573-5A3DABD24192}"/>
              </a:ext>
            </a:extLst>
          </p:cNvPr>
          <p:cNvSpPr txBox="1"/>
          <p:nvPr/>
        </p:nvSpPr>
        <p:spPr>
          <a:xfrm>
            <a:off x="265471" y="3333135"/>
            <a:ext cx="38050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 Button 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 image button is just like a button, except it contains an image and no text.</a:t>
            </a:r>
          </a:p>
        </p:txBody>
      </p:sp>
    </p:spTree>
    <p:extLst>
      <p:ext uri="{BB962C8B-B14F-4D97-AF65-F5344CB8AC3E}">
        <p14:creationId xmlns:p14="http://schemas.microsoft.com/office/powerpoint/2010/main" val="482358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74143B-E4CB-4A75-8725-A0466A5CF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400" y="855406"/>
            <a:ext cx="4045200" cy="691023"/>
          </a:xfrm>
        </p:spPr>
        <p:txBody>
          <a:bodyPr/>
          <a:lstStyle/>
          <a:p>
            <a:r>
              <a:rPr lang="en-US" dirty="0"/>
              <a:t>Scroll views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683E5F-4A25-4308-823E-96663BB75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877960"/>
            <a:ext cx="4603990" cy="32655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9E5106-3335-4FF0-8D1C-BEE9E9438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679807"/>
            <a:ext cx="4571999" cy="346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2141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5316"/>
            <a:ext cx="9144000" cy="53093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100" cap="none" dirty="0">
                <a:solidFill>
                  <a:srgbClr val="C00000"/>
                </a:solidFill>
              </a:rPr>
              <a:t>Main Building Blocks – </a:t>
            </a:r>
            <a:r>
              <a:rPr lang="en-US" sz="2100" cap="none" dirty="0"/>
              <a:t>Fragments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" y="564503"/>
            <a:ext cx="9006839" cy="451299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algn="just">
              <a:buFont typeface="Arial" pitchFamily="34" charset="0"/>
              <a:buChar char="•"/>
            </a:pPr>
            <a:r>
              <a:rPr lang="en-US" sz="1500" b="0" dirty="0"/>
              <a:t>Fragment represents a behavior or a portion of UI in an Activity. It is a kind of </a:t>
            </a:r>
            <a:r>
              <a:rPr lang="en-US" sz="1500" b="0" i="1" u="sng" dirty="0"/>
              <a:t>sub-activity.</a:t>
            </a:r>
          </a:p>
          <a:p>
            <a:pPr marL="257175" indent="-257175" algn="just">
              <a:buFont typeface="Arial" pitchFamily="34" charset="0"/>
              <a:buChar char="•"/>
            </a:pPr>
            <a:r>
              <a:rPr lang="en-US" sz="1500" b="0" i="1" u="sng" dirty="0"/>
              <a:t>Multiple fragments </a:t>
            </a:r>
            <a:r>
              <a:rPr lang="en-US" sz="1500" b="0" dirty="0"/>
              <a:t>can be combined in </a:t>
            </a:r>
            <a:r>
              <a:rPr lang="en-US" sz="1500" b="0" u="sng" dirty="0"/>
              <a:t>a </a:t>
            </a:r>
            <a:r>
              <a:rPr lang="en-US" sz="1500" b="0" i="1" u="sng" dirty="0"/>
              <a:t>single activity </a:t>
            </a:r>
            <a:r>
              <a:rPr lang="en-US" sz="1500" b="0" dirty="0"/>
              <a:t>to build a multi-pane UI and reuse a fragment in multiple activities. </a:t>
            </a:r>
          </a:p>
          <a:p>
            <a:pPr marL="257175" indent="-257175" algn="just">
              <a:buFont typeface="Arial" pitchFamily="34" charset="0"/>
              <a:buChar char="•"/>
            </a:pPr>
            <a:r>
              <a:rPr lang="en-US" sz="1500" b="0" dirty="0"/>
              <a:t>You can </a:t>
            </a:r>
            <a:r>
              <a:rPr lang="en-US" sz="1500" b="0" i="1" u="sng" dirty="0"/>
              <a:t>add or remove fragments </a:t>
            </a:r>
            <a:r>
              <a:rPr lang="en-US" sz="1500" b="0" dirty="0"/>
              <a:t>in an activity while activity is </a:t>
            </a:r>
            <a:r>
              <a:rPr lang="en-US" sz="1500" b="0" i="1" u="sng" dirty="0"/>
              <a:t>running</a:t>
            </a:r>
            <a:r>
              <a:rPr lang="en-US" sz="1500" b="0" dirty="0"/>
              <a:t>.</a:t>
            </a:r>
          </a:p>
          <a:p>
            <a:pPr marL="257175" indent="-257175" algn="just">
              <a:buFont typeface="Arial" pitchFamily="34" charset="0"/>
              <a:buChar char="•"/>
            </a:pPr>
            <a:r>
              <a:rPr lang="en-US" sz="1500" b="0" dirty="0"/>
              <a:t>An activity can contain </a:t>
            </a:r>
            <a:r>
              <a:rPr lang="en-US" sz="1500" b="0" i="1" u="sng" dirty="0"/>
              <a:t>any number </a:t>
            </a:r>
            <a:r>
              <a:rPr lang="en-US" sz="1500" b="0" dirty="0"/>
              <a:t>of fragments.</a:t>
            </a:r>
          </a:p>
          <a:p>
            <a:pPr marL="257175" indent="-257175" algn="just">
              <a:buFont typeface="Arial" pitchFamily="34" charset="0"/>
              <a:buChar char="•"/>
            </a:pPr>
            <a:r>
              <a:rPr lang="en-US" sz="1500" b="0" i="1" u="sng" dirty="0"/>
              <a:t>Fragment life cycle </a:t>
            </a:r>
            <a:r>
              <a:rPr lang="en-US" sz="1500" b="0" dirty="0"/>
              <a:t>is closely related to </a:t>
            </a:r>
            <a:r>
              <a:rPr lang="en-US" sz="1500" b="0" i="1" u="sng" dirty="0"/>
              <a:t>lifecycle of its host activity </a:t>
            </a:r>
            <a:r>
              <a:rPr lang="en-US" sz="1500" b="0" dirty="0"/>
              <a:t>which means when activity is paused, all fragments available in activity will also be stopped. </a:t>
            </a:r>
          </a:p>
          <a:p>
            <a:pPr marL="257175" indent="-257175" algn="just">
              <a:buFont typeface="Arial" pitchFamily="34" charset="0"/>
              <a:buChar char="•"/>
            </a:pPr>
            <a:r>
              <a:rPr lang="en-US" sz="1500" b="0" dirty="0"/>
              <a:t>Earlier we had a limitation because we can show only a single activity on screen at one given point in time. So we were not able to </a:t>
            </a:r>
            <a:r>
              <a:rPr lang="en-US" sz="1500" b="0" i="1" u="sng" dirty="0"/>
              <a:t>divide device screen and control different parts separately</a:t>
            </a:r>
            <a:r>
              <a:rPr lang="en-US" sz="1500" b="0" dirty="0"/>
              <a:t>.</a:t>
            </a:r>
          </a:p>
          <a:p>
            <a:pPr marL="257175" indent="-257175" algn="just">
              <a:buFont typeface="Arial" pitchFamily="34" charset="0"/>
              <a:buChar char="•"/>
            </a:pPr>
            <a:r>
              <a:rPr lang="en-US" sz="1500" b="0" dirty="0"/>
              <a:t>But with fragment </a:t>
            </a:r>
            <a:r>
              <a:rPr lang="en-US" sz="1500" b="0" i="1" u="sng" dirty="0"/>
              <a:t>we got more flexibility </a:t>
            </a:r>
            <a:r>
              <a:rPr lang="en-US" sz="1500" b="0" dirty="0"/>
              <a:t>and removed limitation of having a single activity on screen at a time. Fragments will have their </a:t>
            </a:r>
            <a:r>
              <a:rPr lang="en-US" sz="1500" b="0" i="1" u="sng" dirty="0"/>
              <a:t>own layout, events and complete lifecycle</a:t>
            </a:r>
            <a:r>
              <a:rPr lang="en-US" sz="1500" b="0" dirty="0"/>
              <a:t>.</a:t>
            </a:r>
          </a:p>
          <a:p>
            <a:pPr marL="257175" indent="-257175" algn="just">
              <a:buFont typeface="Arial" pitchFamily="34" charset="0"/>
              <a:buChar char="•"/>
            </a:pPr>
            <a:r>
              <a:rPr lang="en-US" sz="1500" b="0" dirty="0"/>
              <a:t>You create fragments by extending Fragment class and you can insert a fragment into your activity layout by declaring fragment in activity's layout file, as a </a:t>
            </a:r>
            <a:r>
              <a:rPr lang="en-US" sz="1500" dirty="0"/>
              <a:t>&lt;fragment&gt;</a:t>
            </a:r>
            <a:r>
              <a:rPr lang="en-US" sz="1500" b="0" dirty="0"/>
              <a:t> element.</a:t>
            </a:r>
          </a:p>
        </p:txBody>
      </p:sp>
    </p:spTree>
    <p:extLst>
      <p:ext uri="{BB962C8B-B14F-4D97-AF65-F5344CB8AC3E}">
        <p14:creationId xmlns:p14="http://schemas.microsoft.com/office/powerpoint/2010/main" val="10406735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5316"/>
            <a:ext cx="9144000" cy="53093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100" cap="none" dirty="0">
                <a:solidFill>
                  <a:srgbClr val="C00000"/>
                </a:solidFill>
              </a:rPr>
              <a:t>Main Building Blocks – </a:t>
            </a:r>
            <a:r>
              <a:rPr lang="en-US" sz="2100" cap="none" dirty="0"/>
              <a:t>Fragments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20" y="670076"/>
            <a:ext cx="3669153" cy="447342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199" y="638903"/>
            <a:ext cx="4096382" cy="4489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1509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5316"/>
            <a:ext cx="9144000" cy="53093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100" cap="none" dirty="0">
                <a:solidFill>
                  <a:srgbClr val="C00000"/>
                </a:solidFill>
              </a:rPr>
              <a:t>Main Building Blocks – </a:t>
            </a:r>
            <a:r>
              <a:rPr lang="en-US" sz="2100" cap="none" dirty="0"/>
              <a:t>Fragment Lifecycle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" y="427343"/>
            <a:ext cx="6679058" cy="451299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500" dirty="0"/>
              <a:t>Phase I:</a:t>
            </a:r>
            <a:r>
              <a:rPr lang="en-US" sz="1500" b="0" dirty="0"/>
              <a:t> When a fragment gets created, it goes through following states:</a:t>
            </a:r>
          </a:p>
          <a:p>
            <a:pPr marL="257175" indent="-257175" algn="just">
              <a:buFont typeface="Arial" pitchFamily="34" charset="0"/>
              <a:buChar char="•"/>
            </a:pPr>
            <a:r>
              <a:rPr lang="en-US" sz="1500" dirty="0" err="1"/>
              <a:t>onAttach</a:t>
            </a:r>
            <a:r>
              <a:rPr lang="en-US" sz="1500" dirty="0"/>
              <a:t>()</a:t>
            </a:r>
            <a:r>
              <a:rPr lang="en-US" sz="1500" b="0" dirty="0"/>
              <a:t>		// when a frag is attached to its hosting activity</a:t>
            </a:r>
          </a:p>
          <a:p>
            <a:pPr marL="257175" indent="-257175" algn="just">
              <a:buFont typeface="Arial" pitchFamily="34" charset="0"/>
              <a:buChar char="•"/>
            </a:pPr>
            <a:r>
              <a:rPr lang="en-US" sz="1500" dirty="0" err="1"/>
              <a:t>onCreate</a:t>
            </a:r>
            <a:r>
              <a:rPr lang="en-US" sz="1500" dirty="0"/>
              <a:t>()</a:t>
            </a:r>
            <a:r>
              <a:rPr lang="en-US" sz="1500" b="0" dirty="0"/>
              <a:t>		//frag is initialized, but no UI</a:t>
            </a:r>
          </a:p>
          <a:p>
            <a:pPr marL="257175" indent="-257175" algn="just">
              <a:buFont typeface="Arial" pitchFamily="34" charset="0"/>
              <a:buChar char="•"/>
            </a:pPr>
            <a:r>
              <a:rPr lang="en-US" sz="1500" dirty="0" err="1"/>
              <a:t>onCreateView</a:t>
            </a:r>
            <a:r>
              <a:rPr lang="en-US" sz="1500" dirty="0"/>
              <a:t>()</a:t>
            </a:r>
            <a:r>
              <a:rPr lang="en-US" sz="1500" b="0" dirty="0"/>
              <a:t>	//frag sets up and returns its UI. This view is given to hosting activity afterwards.</a:t>
            </a:r>
          </a:p>
          <a:p>
            <a:pPr marL="257175" indent="-257175" algn="just">
              <a:buFont typeface="Arial" pitchFamily="34" charset="0"/>
              <a:buChar char="•"/>
            </a:pPr>
            <a:r>
              <a:rPr lang="en-US" sz="1500" dirty="0" err="1"/>
              <a:t>onActivityCreated</a:t>
            </a:r>
            <a:r>
              <a:rPr lang="en-US" sz="1500" dirty="0"/>
              <a:t>()</a:t>
            </a:r>
            <a:r>
              <a:rPr lang="en-US" sz="1500" b="0" dirty="0"/>
              <a:t>	// Now </a:t>
            </a:r>
            <a:r>
              <a:rPr lang="en-US" sz="1500" b="0" dirty="0" err="1"/>
              <a:t>frag’s</a:t>
            </a:r>
            <a:r>
              <a:rPr lang="en-US" sz="1500" b="0" dirty="0"/>
              <a:t> life cycle is depending upon its hosting activity’s life cycle</a:t>
            </a:r>
          </a:p>
          <a:p>
            <a:pPr algn="just"/>
            <a:r>
              <a:rPr lang="en-US" sz="1500" dirty="0"/>
              <a:t>Phase II:</a:t>
            </a:r>
            <a:r>
              <a:rPr lang="en-US" sz="1500" b="0" dirty="0"/>
              <a:t> When fragment becomes visible, it goes through these states:</a:t>
            </a:r>
          </a:p>
          <a:p>
            <a:pPr marL="257175" indent="-257175" algn="just">
              <a:buFont typeface="Arial" pitchFamily="34" charset="0"/>
              <a:buChar char="•"/>
            </a:pPr>
            <a:r>
              <a:rPr lang="en-US" sz="1500" dirty="0" err="1"/>
              <a:t>onStart</a:t>
            </a:r>
            <a:r>
              <a:rPr lang="en-US" sz="1500" dirty="0"/>
              <a:t>()</a:t>
            </a:r>
            <a:r>
              <a:rPr lang="en-US" sz="1500" b="0" dirty="0"/>
              <a:t>		//hosting activity is about to become visible</a:t>
            </a:r>
          </a:p>
          <a:p>
            <a:pPr marL="257175" indent="-257175" algn="just">
              <a:buFont typeface="Arial" pitchFamily="34" charset="0"/>
              <a:buChar char="•"/>
            </a:pPr>
            <a:r>
              <a:rPr lang="en-US" sz="1500" dirty="0" err="1"/>
              <a:t>onResume</a:t>
            </a:r>
            <a:r>
              <a:rPr lang="en-US" sz="1500" dirty="0"/>
              <a:t>()</a:t>
            </a:r>
            <a:r>
              <a:rPr lang="en-US" sz="1500" b="0" dirty="0"/>
              <a:t>		// hosting activity is about to become visible and ready for user interaction</a:t>
            </a:r>
          </a:p>
          <a:p>
            <a:pPr algn="just"/>
            <a:r>
              <a:rPr lang="en-US" sz="1500" dirty="0"/>
              <a:t>Phase III:</a:t>
            </a:r>
            <a:r>
              <a:rPr lang="en-US" sz="1500" b="0" dirty="0"/>
              <a:t> When fragment goes into background mode, it goes through this states.</a:t>
            </a:r>
          </a:p>
          <a:p>
            <a:pPr marL="257175" indent="-257175" algn="just">
              <a:buFont typeface="Arial" pitchFamily="34" charset="0"/>
              <a:buChar char="•"/>
            </a:pPr>
            <a:r>
              <a:rPr lang="en-US" sz="1500" dirty="0" err="1"/>
              <a:t>onPaused</a:t>
            </a:r>
            <a:r>
              <a:rPr lang="en-US" sz="1500" dirty="0"/>
              <a:t>()</a:t>
            </a:r>
            <a:r>
              <a:rPr lang="en-US" sz="1500" b="0" dirty="0"/>
              <a:t> 		//hosting activity is visible, but another activity is in the foreground and has focus</a:t>
            </a:r>
          </a:p>
          <a:p>
            <a:pPr marL="257175" indent="-257175" algn="just">
              <a:buFont typeface="Arial" pitchFamily="34" charset="0"/>
              <a:buChar char="•"/>
            </a:pPr>
            <a:r>
              <a:rPr lang="en-US" sz="1500" dirty="0" err="1"/>
              <a:t>onStop</a:t>
            </a:r>
            <a:r>
              <a:rPr lang="en-US" sz="1500" dirty="0"/>
              <a:t>()</a:t>
            </a:r>
            <a:r>
              <a:rPr lang="en-US" sz="1500" b="0" dirty="0"/>
              <a:t>		// When hosting activity is not visible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82946" y="545702"/>
            <a:ext cx="4192228" cy="451299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1200" b="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060" y="426667"/>
            <a:ext cx="2313999" cy="47168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01512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5316"/>
            <a:ext cx="9144000" cy="53093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100" cap="none" dirty="0">
                <a:solidFill>
                  <a:srgbClr val="C00000"/>
                </a:solidFill>
              </a:rPr>
              <a:t>Main Building Blocks – </a:t>
            </a:r>
            <a:r>
              <a:rPr lang="en-US" sz="2100" cap="none" dirty="0"/>
              <a:t>Fragment Lifecycle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" y="553073"/>
            <a:ext cx="6679058" cy="451299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500" dirty="0"/>
              <a:t>Phase IV: </a:t>
            </a:r>
            <a:r>
              <a:rPr lang="en-US" sz="1500" b="0" dirty="0"/>
              <a:t>When fragment is destroyed, it goes through following states:</a:t>
            </a:r>
          </a:p>
          <a:p>
            <a:pPr marL="257175" indent="-257175" algn="just">
              <a:buFont typeface="Arial" pitchFamily="34" charset="0"/>
              <a:buChar char="•"/>
            </a:pPr>
            <a:r>
              <a:rPr lang="en-US" sz="1500" dirty="0" err="1"/>
              <a:t>onPaused</a:t>
            </a:r>
            <a:r>
              <a:rPr lang="en-US" sz="1500" dirty="0"/>
              <a:t>()</a:t>
            </a:r>
            <a:r>
              <a:rPr lang="en-US" sz="1500" b="0" dirty="0"/>
              <a:t>		</a:t>
            </a:r>
            <a:r>
              <a:rPr lang="en-US" sz="1500" dirty="0"/>
              <a:t>•</a:t>
            </a:r>
            <a:r>
              <a:rPr lang="en-US" sz="1500" b="0" dirty="0"/>
              <a:t>     </a:t>
            </a:r>
            <a:r>
              <a:rPr lang="en-US" sz="1500" dirty="0" err="1"/>
              <a:t>onStop</a:t>
            </a:r>
            <a:r>
              <a:rPr lang="en-US" sz="1500" dirty="0"/>
              <a:t>()</a:t>
            </a:r>
          </a:p>
          <a:p>
            <a:pPr marL="257175" indent="-257175" algn="just">
              <a:buFont typeface="Arial" pitchFamily="34" charset="0"/>
              <a:buChar char="•"/>
            </a:pPr>
            <a:r>
              <a:rPr lang="en-US" sz="1500" dirty="0" err="1"/>
              <a:t>onDestroyView</a:t>
            </a:r>
            <a:r>
              <a:rPr lang="en-US" sz="1500" dirty="0"/>
              <a:t>()</a:t>
            </a:r>
            <a:r>
              <a:rPr lang="en-US" sz="1500" b="0" dirty="0"/>
              <a:t>	//hosting activity is about to be destroyed any frag that it is hosting also has to be shut down</a:t>
            </a:r>
          </a:p>
          <a:p>
            <a:pPr marL="257175" indent="-257175" algn="just">
              <a:buFont typeface="Arial" pitchFamily="34" charset="0"/>
              <a:buChar char="•"/>
            </a:pPr>
            <a:r>
              <a:rPr lang="en-US" sz="1500" dirty="0" err="1"/>
              <a:t>onDestroy</a:t>
            </a:r>
            <a:r>
              <a:rPr lang="en-US" sz="1500" dirty="0"/>
              <a:t>()</a:t>
            </a:r>
            <a:r>
              <a:rPr lang="en-US" sz="1500" b="0" dirty="0"/>
              <a:t>		//release frag resources</a:t>
            </a:r>
          </a:p>
          <a:p>
            <a:pPr marL="257175" indent="-257175" algn="just">
              <a:buFont typeface="Arial" pitchFamily="34" charset="0"/>
              <a:buChar char="•"/>
            </a:pPr>
            <a:r>
              <a:rPr lang="en-US" sz="1500" dirty="0" err="1"/>
              <a:t>onDetach</a:t>
            </a:r>
            <a:r>
              <a:rPr lang="en-US" sz="1500" dirty="0"/>
              <a:t>()</a:t>
            </a:r>
            <a:r>
              <a:rPr lang="en-US" sz="1500" b="0" dirty="0"/>
              <a:t>		//null out references to hosting activity</a:t>
            </a:r>
          </a:p>
          <a:p>
            <a:pPr algn="just"/>
            <a:endParaRPr lang="en-US" sz="1500" dirty="0"/>
          </a:p>
          <a:p>
            <a:pPr algn="just"/>
            <a:r>
              <a:rPr lang="en-US" sz="1500" dirty="0"/>
              <a:t>Adding Fragments to Activities </a:t>
            </a:r>
          </a:p>
          <a:p>
            <a:pPr algn="just"/>
            <a:r>
              <a:rPr lang="en-US" sz="1500" dirty="0"/>
              <a:t>Two general ways</a:t>
            </a:r>
          </a:p>
          <a:p>
            <a:pPr marL="257175" indent="-257175" algn="just">
              <a:buFont typeface="+mj-lt"/>
              <a:buAutoNum type="arabicPeriod"/>
            </a:pPr>
            <a:r>
              <a:rPr lang="en-US" sz="1500" dirty="0"/>
              <a:t>First</a:t>
            </a:r>
            <a:r>
              <a:rPr lang="en-US" sz="1500" b="0" dirty="0"/>
              <a:t>, </a:t>
            </a:r>
          </a:p>
          <a:p>
            <a:pPr marL="642938" lvl="1" indent="-300038" algn="just">
              <a:buFont typeface="+mj-lt"/>
              <a:buAutoNum type="romanLcPeriod"/>
            </a:pPr>
            <a:r>
              <a:rPr lang="en-US" sz="1500" dirty="0"/>
              <a:t>Fragment can be statically added to the activity’s layout file.</a:t>
            </a:r>
          </a:p>
          <a:p>
            <a:pPr marL="642938" lvl="1" indent="-300038" algn="just">
              <a:buFont typeface="+mj-lt"/>
              <a:buAutoNum type="romanLcPeriod"/>
            </a:pPr>
            <a:r>
              <a:rPr lang="en-US" sz="1500" dirty="0"/>
              <a:t>It is then used in a call to </a:t>
            </a:r>
            <a:r>
              <a:rPr lang="en-US" sz="1500" dirty="0" err="1"/>
              <a:t>setContentView</a:t>
            </a:r>
            <a:r>
              <a:rPr lang="en-US" sz="1500" dirty="0"/>
              <a:t> method.</a:t>
            </a:r>
          </a:p>
          <a:p>
            <a:pPr marL="257175" indent="-257175" algn="just">
              <a:buFont typeface="+mj-lt"/>
              <a:buAutoNum type="arabicPeriod"/>
            </a:pPr>
            <a:r>
              <a:rPr lang="en-US" sz="1500" dirty="0"/>
              <a:t>Second</a:t>
            </a:r>
            <a:r>
              <a:rPr lang="en-US" sz="1500" b="0" dirty="0"/>
              <a:t>,</a:t>
            </a:r>
          </a:p>
          <a:p>
            <a:pPr marL="642938" lvl="1" indent="-300038" algn="just">
              <a:buFont typeface="+mj-lt"/>
              <a:buAutoNum type="romanLcPeriod"/>
            </a:pPr>
            <a:r>
              <a:rPr lang="en-US" sz="1500" dirty="0"/>
              <a:t>Add it programmatically using </a:t>
            </a:r>
            <a:r>
              <a:rPr lang="en-US" sz="1500" u="sng" dirty="0" err="1"/>
              <a:t>FragmentManager</a:t>
            </a:r>
            <a:endParaRPr lang="en-US" sz="1500" u="sng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82946" y="545702"/>
            <a:ext cx="4192228" cy="451299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1200" b="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060" y="426667"/>
            <a:ext cx="2313999" cy="47168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84031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53B89-68E1-4533-83E4-733648920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Fragment Transaction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CEDC4-A8DD-47E7-AF59-17705EC4B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595776"/>
            <a:ext cx="7512512" cy="3002400"/>
          </a:xfrm>
        </p:spPr>
        <p:txBody>
          <a:bodyPr/>
          <a:lstStyle/>
          <a:p>
            <a:pPr marL="11430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FragmentManager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manager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getSupportFragmentManager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11430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FragmentTransaction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transaction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manager.beginTransaction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11430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transaction.replace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R.id.container,YOUR_FRAGMENT_NAME,YOUR_FRAGMENT_STRING_TAG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11430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transaction.addToBackStack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(null);</a:t>
            </a:r>
          </a:p>
          <a:p>
            <a:pPr marL="11430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transaction.commit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293116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8150" y="232454"/>
            <a:ext cx="53277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7C51DC-D869-4193-A482-11F8E260A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736" y="299319"/>
            <a:ext cx="6884878" cy="4798551"/>
          </a:xfrm>
          <a:prstGeom prst="rect">
            <a:avLst/>
          </a:prstGeom>
        </p:spPr>
      </p:pic>
      <p:pic>
        <p:nvPicPr>
          <p:cNvPr id="86" name="Google Shape;86;p15" descr="Piece of duct tape sticking a note to the slide"/>
          <p:cNvPicPr preferRelativeResize="0"/>
          <p:nvPr/>
        </p:nvPicPr>
        <p:blipFill rotWithShape="1">
          <a:blip r:embed="rId5">
            <a:alphaModFix/>
          </a:blip>
          <a:srcRect l="9244" t="5926" r="2118" b="10011"/>
          <a:stretch/>
        </p:blipFill>
        <p:spPr>
          <a:xfrm rot="154828">
            <a:off x="3536000" y="-169004"/>
            <a:ext cx="2072000" cy="736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8630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256200" y="228273"/>
            <a:ext cx="86316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4000" dirty="0"/>
              <a:t>Android Layouts And Activities</a:t>
            </a:r>
            <a:br>
              <a:rPr lang="en-US" dirty="0"/>
            </a:br>
            <a:r>
              <a:rPr lang="en-US" sz="1400" b="0" dirty="0"/>
              <a:t>Layouts only define the </a:t>
            </a:r>
            <a:r>
              <a:rPr lang="en-US" sz="1400" b="0" i="1" dirty="0"/>
              <a:t>appearance</a:t>
            </a:r>
            <a:r>
              <a:rPr lang="en-US" sz="1400" b="0" dirty="0"/>
              <a:t> of the app. You define what the app does by writing Java code. A special Java class called an </a:t>
            </a:r>
            <a:r>
              <a:rPr lang="en-US" sz="1400" b="0" i="1" dirty="0"/>
              <a:t>activity</a:t>
            </a:r>
            <a:r>
              <a:rPr lang="en-US" sz="1400" b="0" dirty="0"/>
              <a:t> decides which layout to use and tells the app how to respond to the user.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EAF7FF-9763-4B26-8C4A-B41DE1B1A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087" y="1455174"/>
            <a:ext cx="4632897" cy="368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57351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2125</TotalTime>
  <Words>3573</Words>
  <Application>Microsoft Office PowerPoint</Application>
  <PresentationFormat>On-screen Show (16:9)</PresentationFormat>
  <Paragraphs>495</Paragraphs>
  <Slides>76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91" baseType="lpstr">
      <vt:lpstr>Arial</vt:lpstr>
      <vt:lpstr>Times</vt:lpstr>
      <vt:lpstr>DIN Alternate</vt:lpstr>
      <vt:lpstr>Times New Roman</vt:lpstr>
      <vt:lpstr>Avenir Next</vt:lpstr>
      <vt:lpstr>Menlo</vt:lpstr>
      <vt:lpstr>Raleway</vt:lpstr>
      <vt:lpstr>Avenir Next Medium</vt:lpstr>
      <vt:lpstr>Wingdings</vt:lpstr>
      <vt:lpstr>Courier New</vt:lpstr>
      <vt:lpstr>Verdana</vt:lpstr>
      <vt:lpstr>Avenir Next Demi Bold</vt:lpstr>
      <vt:lpstr>Lato</vt:lpstr>
      <vt:lpstr>Helvetica</vt:lpstr>
      <vt:lpstr>Swiss</vt:lpstr>
      <vt:lpstr>Android App Development For Newbies</vt:lpstr>
      <vt:lpstr>PowerPoint Presentation</vt:lpstr>
      <vt:lpstr>What is android? Android is a mobile operating system based on a modified version of the Linux kernel and other open source software, designed primarily for touchscreen mobile devices such as smartphones and tabs.</vt:lpstr>
      <vt:lpstr>Android Version Name Is Based On The Sweet Treats</vt:lpstr>
      <vt:lpstr>PowerPoint Presentation</vt:lpstr>
      <vt:lpstr>Lets Revise Java First</vt:lpstr>
      <vt:lpstr>Lets Revise Java First</vt:lpstr>
      <vt:lpstr>PowerPoint Presentation</vt:lpstr>
      <vt:lpstr>Android Layouts And Activities Layouts only define the appearance of the app. You define what the app does by writing Java code. A special Java class called an activity decides which layout to use and tells the app how to respond to the user.</vt:lpstr>
      <vt:lpstr>PowerPoint Presentation</vt:lpstr>
      <vt:lpstr>PowerPoint Presentation</vt:lpstr>
      <vt:lpstr>PowerPoint Presentation</vt:lpstr>
      <vt:lpstr>PowerPoint Presentation</vt:lpstr>
      <vt:lpstr>Welcome to the Android manifest file</vt:lpstr>
      <vt:lpstr>PowerPoint Presentation</vt:lpstr>
      <vt:lpstr>PowerPoint Presentation</vt:lpstr>
      <vt:lpstr>Making Basic App that do something</vt:lpstr>
      <vt:lpstr>What's your Intent? An intent is a type of message</vt:lpstr>
      <vt:lpstr>How Intent work? Once Android receives the intent, it checks everything’s OK and tells the activity to start. If it can’t find the activity, it throws an ActivityNotFoundException</vt:lpstr>
      <vt:lpstr>PowerPoint Presentation</vt:lpstr>
      <vt:lpstr>PowerPoint Presentation</vt:lpstr>
      <vt:lpstr>Intents</vt:lpstr>
      <vt:lpstr>App is Set of Activities</vt:lpstr>
      <vt:lpstr>PowerPoint Presentation</vt:lpstr>
      <vt:lpstr>PowerPoint Presentation</vt:lpstr>
      <vt:lpstr>Launchable Android Provided Activities</vt:lpstr>
      <vt:lpstr>Accessing the contact list</vt:lpstr>
      <vt:lpstr>Activity life cycle</vt:lpstr>
      <vt:lpstr>PowerPoint Presentation</vt:lpstr>
      <vt:lpstr>PowerPoint Presentation</vt:lpstr>
      <vt:lpstr>WHAT Is activity life cycle?</vt:lpstr>
      <vt:lpstr>Activity life cycle</vt:lpstr>
      <vt:lpstr>PowerPoint Presentation</vt:lpstr>
      <vt:lpstr>nutshell.Geniobits.com</vt:lpstr>
      <vt:lpstr>Let’s do it practically</vt:lpstr>
      <vt:lpstr>PowerPoint Presentation</vt:lpstr>
      <vt:lpstr>Handlers </vt:lpstr>
      <vt:lpstr>PowerPoint Presentation</vt:lpstr>
      <vt:lpstr>Post Handler</vt:lpstr>
      <vt:lpstr>Post Handler</vt:lpstr>
      <vt:lpstr>Post delay handler</vt:lpstr>
      <vt:lpstr>Post delay Handler</vt:lpstr>
      <vt:lpstr>PowerPoint Presentation</vt:lpstr>
      <vt:lpstr>PowerPoint Presentation</vt:lpstr>
      <vt:lpstr>PowerPoint Presentation</vt:lpstr>
      <vt:lpstr>PowerPoint Presentation</vt:lpstr>
      <vt:lpstr>nutshell.Geniobits.com</vt:lpstr>
      <vt:lpstr>Views part-1 </vt:lpstr>
      <vt:lpstr>Three important views</vt:lpstr>
      <vt:lpstr>Relative view</vt:lpstr>
      <vt:lpstr>Linear view</vt:lpstr>
      <vt:lpstr>Relative view</vt:lpstr>
      <vt:lpstr>PowerPoint Presentation</vt:lpstr>
      <vt:lpstr>Grid view</vt:lpstr>
      <vt:lpstr>PowerPoint Presentation</vt:lpstr>
      <vt:lpstr>PowerPoint Presentation</vt:lpstr>
      <vt:lpstr>More Complexity Example of Nested LinearLayouts</vt:lpstr>
      <vt:lpstr>You can nest Any kind of Layouts –like here </vt:lpstr>
      <vt:lpstr>More Views Hierarchy of Views</vt:lpstr>
      <vt:lpstr>PowerPoint Presentation</vt:lpstr>
      <vt:lpstr>PowerPoint Presentation</vt:lpstr>
      <vt:lpstr>Default methods of view class</vt:lpstr>
      <vt:lpstr>Toggle button</vt:lpstr>
      <vt:lpstr>Switch</vt:lpstr>
      <vt:lpstr>Check boxes</vt:lpstr>
      <vt:lpstr>Radio Buttons</vt:lpstr>
      <vt:lpstr>Radio Buttons</vt:lpstr>
      <vt:lpstr>Toasts</vt:lpstr>
      <vt:lpstr>Spinner</vt:lpstr>
      <vt:lpstr>Image View</vt:lpstr>
      <vt:lpstr>Scroll views</vt:lpstr>
      <vt:lpstr>PowerPoint Presentation</vt:lpstr>
      <vt:lpstr>PowerPoint Presentation</vt:lpstr>
      <vt:lpstr>PowerPoint Presentation</vt:lpstr>
      <vt:lpstr>PowerPoint Presentation</vt:lpstr>
      <vt:lpstr>Fragment Transaction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Presentations That Stick</dc:title>
  <dc:creator>MR.SHADOW</dc:creator>
  <cp:lastModifiedBy>Shubham Shirse</cp:lastModifiedBy>
  <cp:revision>97</cp:revision>
  <dcterms:modified xsi:type="dcterms:W3CDTF">2021-06-19T03:33:01Z</dcterms:modified>
</cp:coreProperties>
</file>